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handoutMasterIdLst>
    <p:handoutMasterId r:id="rId32"/>
  </p:handoutMasterIdLst>
  <p:sldIdLst>
    <p:sldId id="275" r:id="rId2"/>
    <p:sldId id="274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9" autoAdjust="0"/>
    <p:restoredTop sz="86444" autoAdjust="0"/>
  </p:normalViewPr>
  <p:slideViewPr>
    <p:cSldViewPr>
      <p:cViewPr varScale="1">
        <p:scale>
          <a:sx n="75" d="100"/>
          <a:sy n="75" d="100"/>
        </p:scale>
        <p:origin x="-9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notesViewPr>
    <p:cSldViewPr>
      <p:cViewPr varScale="1">
        <p:scale>
          <a:sx n="56" d="100"/>
          <a:sy n="56" d="100"/>
        </p:scale>
        <p:origin x="-287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2CE3F-212C-4C11-8722-C7460BF62243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6FFA7-FA69-4DB5-A2C9-13B416F34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14483-A208-4DE5-A8F7-2C1E9AF6FC3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E77AF-8B87-4523-B9CA-C7971A55B7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77AF-8B87-4523-B9CA-C7971A55B7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E77AF-8B87-4523-B9CA-C7971A55B75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0158E9-98FA-445E-BA46-F59673CD97C4}" type="datetimeFigureOut">
              <a:rPr lang="en-US" smtClean="0"/>
              <a:pPr/>
              <a:t>2/20/2010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9D9EB9-BE80-46D8-8FD8-1811C3690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c/ca/Church_clipart.sv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626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endParaRPr lang="en-US" sz="1000" i="1" dirty="0" smtClean="0"/>
          </a:p>
          <a:p>
            <a:pPr indent="0">
              <a:buNone/>
            </a:pP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So then, some were shouting one thing and some another, for the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ASSEMBLY [</a:t>
            </a:r>
            <a:r>
              <a:rPr lang="en-US" sz="3800" b="1" i="1" dirty="0" err="1" smtClean="0">
                <a:latin typeface="Times New Roman" pitchFamily="18" charset="0"/>
                <a:cs typeface="Times New Roman" pitchFamily="18" charset="0"/>
              </a:rPr>
              <a:t>ekklesia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was in confusion…  </a:t>
            </a:r>
          </a:p>
          <a:p>
            <a:pPr indent="0">
              <a:buNone/>
            </a:pPr>
            <a:r>
              <a:rPr lang="en-US" sz="3600" dirty="0" smtClean="0"/>
              <a:t>Acts 19:32 NASB</a:t>
            </a:r>
          </a:p>
          <a:p>
            <a:pPr indent="0">
              <a:buNone/>
            </a:pPr>
            <a:endParaRPr lang="en-US" sz="3600" dirty="0" smtClean="0"/>
          </a:p>
          <a:p>
            <a:pPr indent="0">
              <a:buNone/>
            </a:pP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But if you want anything beyond this, it shall be settled in the lawful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ASSEMBLY [</a:t>
            </a:r>
            <a:r>
              <a:rPr lang="en-US" sz="3800" b="1" i="1" dirty="0" err="1" smtClean="0">
                <a:latin typeface="Times New Roman" pitchFamily="18" charset="0"/>
                <a:cs typeface="Times New Roman" pitchFamily="18" charset="0"/>
              </a:rPr>
              <a:t>ekklesia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]. 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0">
              <a:buNone/>
            </a:pPr>
            <a:r>
              <a:rPr lang="en-US" sz="3600" dirty="0" smtClean="0"/>
              <a:t>Acts 19:39 NASB</a:t>
            </a:r>
          </a:p>
          <a:p>
            <a:pPr indent="0">
              <a:buNone/>
            </a:pP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sz="3200" dirty="0" smtClean="0"/>
              <a:t>3.  Christians borrowed the word </a:t>
            </a:r>
            <a:r>
              <a:rPr lang="en-US" sz="3200" i="1" dirty="0" err="1" smtClean="0"/>
              <a:t>ekklesia</a:t>
            </a:r>
            <a:r>
              <a:rPr lang="en-US" sz="3200" i="1" dirty="0" smtClean="0"/>
              <a:t> </a:t>
            </a:r>
            <a:r>
              <a:rPr lang="en-US" sz="3200" dirty="0" smtClean="0"/>
              <a:t>to describe the gathering together of believers in </a:t>
            </a:r>
            <a:r>
              <a:rPr lang="en-US" sz="3200" u="sng" dirty="0" smtClean="0"/>
              <a:t>Jesus Christ</a:t>
            </a:r>
            <a:r>
              <a:rPr lang="en-US" sz="3200" dirty="0" smtClean="0"/>
              <a:t>.</a:t>
            </a:r>
          </a:p>
          <a:p>
            <a:pPr indent="0">
              <a:buNone/>
            </a:pPr>
            <a:endParaRPr lang="en-US" sz="3200" dirty="0" smtClean="0"/>
          </a:p>
          <a:p>
            <a:pPr indent="0">
              <a:buNone/>
            </a:pPr>
            <a:r>
              <a:rPr lang="en-US" sz="3200" dirty="0" smtClean="0"/>
              <a:t>In the New Testament, “church” primarily means:  Christians joining together to worship and serve the Lord.</a:t>
            </a:r>
          </a:p>
          <a:p>
            <a:pPr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“CHURCH”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sz="3200" dirty="0" smtClean="0"/>
              <a:t>4.  In the New Testament, “church” (</a:t>
            </a:r>
            <a:r>
              <a:rPr lang="en-US" sz="3200" i="1" dirty="0" err="1" smtClean="0"/>
              <a:t>ekklesia</a:t>
            </a:r>
            <a:r>
              <a:rPr lang="en-US" sz="3200" dirty="0" smtClean="0"/>
              <a:t>) is occasionally used to refer to all Christians everywhere, as a whole.  This is the </a:t>
            </a:r>
            <a:r>
              <a:rPr lang="en-US" sz="3200" u="sng" dirty="0" smtClean="0"/>
              <a:t>universal</a:t>
            </a:r>
            <a:r>
              <a:rPr lang="en-US" sz="3200" dirty="0" smtClean="0"/>
              <a:t> church.</a:t>
            </a:r>
          </a:p>
          <a:p>
            <a:pPr indent="0">
              <a:buNone/>
            </a:pPr>
            <a:r>
              <a:rPr lang="en-US" sz="1200" dirty="0" smtClean="0"/>
              <a:t> </a:t>
            </a:r>
          </a:p>
          <a:p>
            <a:pPr indent="0"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But you have come…to the church, composed of all those registered in heaven…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/>
              <a:t>from Hebrews 12:22-23 LB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“CHURCH”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19472"/>
          </a:xfrm>
        </p:spPr>
        <p:txBody>
          <a:bodyPr>
            <a:normAutofit fontScale="92500"/>
          </a:bodyPr>
          <a:lstStyle/>
          <a:p>
            <a:pPr indent="0">
              <a:buNone/>
            </a:pPr>
            <a:r>
              <a:rPr lang="en-US" sz="3500" dirty="0" smtClean="0">
                <a:latin typeface="Arial"/>
              </a:rPr>
              <a:t>5.  In the New Testament, “church” (</a:t>
            </a:r>
            <a:r>
              <a:rPr lang="en-US" sz="3500" i="1" dirty="0" err="1" smtClean="0">
                <a:latin typeface="Arial"/>
              </a:rPr>
              <a:t>ekklesia</a:t>
            </a:r>
            <a:r>
              <a:rPr lang="en-US" sz="3500" dirty="0" smtClean="0">
                <a:latin typeface="Arial"/>
              </a:rPr>
              <a:t>) is most often used to refer to a group of Christians who literally gather together in a specific location.  This is the </a:t>
            </a:r>
            <a:r>
              <a:rPr lang="en-US" sz="3500" u="sng" dirty="0" smtClean="0">
                <a:latin typeface="Arial"/>
              </a:rPr>
              <a:t>local</a:t>
            </a:r>
            <a:r>
              <a:rPr lang="en-US" sz="3500" dirty="0" smtClean="0">
                <a:latin typeface="Arial"/>
              </a:rPr>
              <a:t> church.</a:t>
            </a:r>
          </a:p>
          <a:p>
            <a:pPr indent="0">
              <a:buNone/>
            </a:pPr>
            <a:endParaRPr lang="en-US" sz="1300" dirty="0" smtClean="0">
              <a:latin typeface="Arial"/>
            </a:endParaRPr>
          </a:p>
          <a:p>
            <a:pPr indent="0">
              <a:buNone/>
            </a:pPr>
            <a:r>
              <a:rPr lang="en-US" sz="3600" i="1" dirty="0" smtClean="0">
                <a:latin typeface="Times New Roman"/>
              </a:rPr>
              <a:t>From Paul, chosen by God to be an apostle of Christ Jesus, and from </a:t>
            </a:r>
            <a:r>
              <a:rPr lang="en-US" sz="3600" i="1" dirty="0" err="1" smtClean="0">
                <a:latin typeface="Times New Roman"/>
              </a:rPr>
              <a:t>Sosthenes</a:t>
            </a:r>
            <a:r>
              <a:rPr lang="en-US" sz="3600" i="1" dirty="0" smtClean="0">
                <a:latin typeface="Times New Roman"/>
              </a:rPr>
              <a:t>, who is also a follower.  To God’s church </a:t>
            </a:r>
            <a:r>
              <a:rPr lang="en-US" sz="3600" b="1" i="1" dirty="0" smtClean="0">
                <a:latin typeface="Times New Roman"/>
              </a:rPr>
              <a:t>IN CORINTH.</a:t>
            </a:r>
            <a:r>
              <a:rPr lang="en-US" sz="3200" b="1" i="1" dirty="0" smtClean="0">
                <a:latin typeface="Times New Roman"/>
              </a:rPr>
              <a:t>  </a:t>
            </a:r>
            <a:r>
              <a:rPr lang="en-US" sz="3500" dirty="0" smtClean="0">
                <a:latin typeface="Arial"/>
              </a:rPr>
              <a:t>1 Corinthians 1:1-2 CEV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“CHURCH”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847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600" dirty="0" smtClean="0">
                <a:latin typeface="Arial"/>
              </a:rPr>
              <a:t>6.  In the New Testament, “church” never refers to a </a:t>
            </a:r>
            <a:r>
              <a:rPr lang="en-US" sz="3600" u="sng" dirty="0" smtClean="0">
                <a:latin typeface="Arial"/>
              </a:rPr>
              <a:t>building</a:t>
            </a:r>
            <a:r>
              <a:rPr lang="en-US" sz="3600" dirty="0" smtClean="0">
                <a:latin typeface="Arial"/>
              </a:rPr>
              <a:t> or a denomination.  </a:t>
            </a:r>
          </a:p>
          <a:p>
            <a:pPr indent="0">
              <a:buNone/>
            </a:pPr>
            <a:endParaRPr lang="en-US" sz="3600" dirty="0" smtClean="0">
              <a:latin typeface="Arial"/>
            </a:endParaRPr>
          </a:p>
          <a:p>
            <a:pPr indent="0">
              <a:buNone/>
            </a:pPr>
            <a:r>
              <a:rPr lang="en-US" sz="3600" dirty="0" smtClean="0">
                <a:latin typeface="Arial"/>
              </a:rPr>
              <a:t>It always refers to </a:t>
            </a:r>
            <a:r>
              <a:rPr lang="en-US" sz="3600" u="sng" dirty="0" smtClean="0">
                <a:latin typeface="Arial"/>
              </a:rPr>
              <a:t>people</a:t>
            </a:r>
            <a:r>
              <a:rPr lang="en-US" sz="3600" dirty="0" smtClean="0">
                <a:latin typeface="Arial"/>
              </a:rPr>
              <a:t> who believe in Jesus and gather in His name.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“CHURCH”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600" dirty="0" smtClean="0">
                <a:latin typeface="Arial"/>
              </a:rPr>
              <a:t>7.  Personal </a:t>
            </a:r>
            <a:r>
              <a:rPr lang="en-US" sz="3600" u="sng" dirty="0" smtClean="0">
                <a:latin typeface="Arial"/>
              </a:rPr>
              <a:t>participation</a:t>
            </a:r>
            <a:r>
              <a:rPr lang="en-US" sz="3600" dirty="0" smtClean="0">
                <a:latin typeface="Arial"/>
              </a:rPr>
              <a:t> is basic to the meaning of “church” in the New Testament.  </a:t>
            </a:r>
          </a:p>
          <a:p>
            <a:pPr indent="0">
              <a:buNone/>
            </a:pPr>
            <a:endParaRPr lang="en-US" sz="1200" dirty="0" smtClean="0">
              <a:latin typeface="Arial"/>
            </a:endParaRPr>
          </a:p>
          <a:p>
            <a:pPr indent="0">
              <a:buNone/>
            </a:pPr>
            <a:r>
              <a:rPr lang="en-US" sz="3600" dirty="0" smtClean="0">
                <a:latin typeface="Arial"/>
              </a:rPr>
              <a:t>To become a member of a church means to join and </a:t>
            </a:r>
            <a:r>
              <a:rPr lang="en-US" sz="3600" b="1" dirty="0" smtClean="0">
                <a:latin typeface="Arial Black" pitchFamily="34" charset="0"/>
              </a:rPr>
              <a:t>participate</a:t>
            </a:r>
            <a:r>
              <a:rPr lang="en-US" sz="3600" dirty="0" smtClean="0">
                <a:latin typeface="Arial"/>
              </a:rPr>
              <a:t> with other Christians who gather together to worship and serve the Lord.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“CHURCH”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054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500" dirty="0" smtClean="0">
                <a:latin typeface="Arial"/>
              </a:rPr>
              <a:t>1.  In the New Testament, the church is described as Christ’s </a:t>
            </a:r>
            <a:r>
              <a:rPr lang="en-US" sz="3500" u="sng" dirty="0" smtClean="0">
                <a:latin typeface="Arial"/>
              </a:rPr>
              <a:t>body</a:t>
            </a:r>
            <a:r>
              <a:rPr lang="en-US" sz="3500" dirty="0" smtClean="0">
                <a:latin typeface="Arial"/>
              </a:rPr>
              <a:t>, in which individual Christians are the various parts of the body.</a:t>
            </a:r>
          </a:p>
          <a:p>
            <a:pPr indent="0">
              <a:buNone/>
            </a:pPr>
            <a:endParaRPr lang="en-US" sz="1300" dirty="0" smtClean="0">
              <a:latin typeface="Arial"/>
            </a:endParaRPr>
          </a:p>
          <a:p>
            <a:pPr indent="0">
              <a:buNone/>
            </a:pP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Now you are Christ’s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BODY,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and individually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MEMBERS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of it.  </a:t>
            </a:r>
          </a:p>
          <a:p>
            <a:pPr indent="0">
              <a:buNone/>
            </a:pPr>
            <a:r>
              <a:rPr lang="en-US" sz="3500" dirty="0" smtClean="0">
                <a:latin typeface="Arial"/>
              </a:rPr>
              <a:t>1 Corinthians 12:27 NASB</a:t>
            </a:r>
          </a:p>
          <a:p>
            <a:pPr indent="0">
              <a:buNone/>
            </a:pPr>
            <a:endParaRPr lang="en-US" sz="1300" dirty="0" smtClean="0">
              <a:latin typeface="Arial"/>
            </a:endParaRP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MEANING OF “MEMBERSHIP”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054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600" dirty="0" smtClean="0">
                <a:latin typeface="Arial"/>
              </a:rPr>
              <a:t>This is the only kind of church “membership” referred to in the New Testament.</a:t>
            </a: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  <a:p>
            <a:pPr indent="0">
              <a:buNone/>
            </a:pPr>
            <a:r>
              <a:rPr lang="en-US" sz="3600" dirty="0" smtClean="0">
                <a:latin typeface="Arial"/>
              </a:rPr>
              <a:t>2.  To become a member of a church does not mean joining a religious organization.  It means active participation in a living, spiritual </a:t>
            </a:r>
            <a:r>
              <a:rPr lang="en-US" sz="3600" u="sng" dirty="0" smtClean="0">
                <a:latin typeface="Arial"/>
              </a:rPr>
              <a:t>organism</a:t>
            </a:r>
            <a:r>
              <a:rPr lang="en-US" sz="3600" dirty="0" smtClean="0">
                <a:latin typeface="Arial"/>
              </a:rPr>
              <a:t>.</a:t>
            </a:r>
          </a:p>
          <a:p>
            <a:pPr indent="0">
              <a:buNone/>
            </a:pPr>
            <a:endParaRPr lang="en-US" sz="1300" dirty="0" smtClean="0">
              <a:latin typeface="Arial"/>
            </a:endParaRP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“MEMBERSHIP”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sz="3600" dirty="0" smtClean="0">
                <a:latin typeface="Arial"/>
              </a:rPr>
              <a:t>3.  Your body has many parts, but they all work together as a unit.  Similarly, the church has many members, but it is God’s purpose that they work very closely </a:t>
            </a:r>
            <a:r>
              <a:rPr lang="en-US" sz="3600" u="sng" dirty="0" smtClean="0">
                <a:latin typeface="Arial"/>
              </a:rPr>
              <a:t>together</a:t>
            </a:r>
            <a:r>
              <a:rPr lang="en-US" sz="3600" dirty="0" smtClean="0">
                <a:latin typeface="Arial"/>
              </a:rPr>
              <a:t> as a unified whole.</a:t>
            </a:r>
          </a:p>
          <a:p>
            <a:pPr indent="0">
              <a:buNone/>
            </a:pPr>
            <a:endParaRPr lang="en-US" sz="1700" dirty="0" smtClean="0">
              <a:latin typeface="Arial"/>
            </a:endParaRPr>
          </a:p>
          <a:p>
            <a:pPr indent="0">
              <a:buNone/>
            </a:pPr>
            <a:r>
              <a:rPr lang="en-US" sz="4000" i="1" dirty="0" smtClean="0">
                <a:latin typeface="Times New Roman"/>
              </a:rPr>
              <a:t>The body is a unit, though it is made up of many parts; and though all its parts are many, they form one body.  So it is with Christ</a:t>
            </a:r>
            <a:r>
              <a:rPr lang="en-US" sz="3600" i="1" dirty="0" smtClean="0">
                <a:latin typeface="Times New Roman"/>
              </a:rPr>
              <a:t>.</a:t>
            </a:r>
            <a:r>
              <a:rPr lang="en-US" sz="2800" i="1" dirty="0" smtClean="0">
                <a:latin typeface="Arial"/>
              </a:rPr>
              <a:t>  </a:t>
            </a:r>
            <a:r>
              <a:rPr lang="en-US" sz="3600" i="1" dirty="0" smtClean="0">
                <a:latin typeface="Arial"/>
              </a:rPr>
              <a:t>1 Corinthians 12:12 NIV</a:t>
            </a:r>
            <a:endParaRPr lang="en-US" sz="2800" i="1" dirty="0" smtClean="0">
              <a:latin typeface="Arial"/>
            </a:endParaRPr>
          </a:p>
          <a:p>
            <a:pPr indent="0">
              <a:buNone/>
            </a:pPr>
            <a:endParaRPr lang="en-US" sz="1300" dirty="0" smtClean="0">
              <a:latin typeface="Arial"/>
            </a:endParaRP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“MEMBERSHIP”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054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3600" dirty="0" smtClean="0">
                <a:latin typeface="Arial"/>
              </a:rPr>
              <a:t>4.  A part of the body cut off from the rest of the body becomes lifeless and useless.  </a:t>
            </a: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  <a:p>
            <a:pPr indent="0">
              <a:buNone/>
            </a:pPr>
            <a:r>
              <a:rPr lang="en-US" sz="3600" dirty="0" smtClean="0">
                <a:latin typeface="Arial"/>
              </a:rPr>
              <a:t>Similarly, Christians who detach themselves from the frequent fellowship of other Christians endanger their spiritual </a:t>
            </a:r>
            <a:r>
              <a:rPr lang="en-US" sz="3600" u="sng" dirty="0" smtClean="0">
                <a:latin typeface="Arial"/>
              </a:rPr>
              <a:t>life</a:t>
            </a:r>
            <a:r>
              <a:rPr lang="en-US" sz="3600" dirty="0" smtClean="0">
                <a:latin typeface="Arial"/>
              </a:rPr>
              <a:t> and become spiritually </a:t>
            </a:r>
            <a:r>
              <a:rPr lang="en-US" sz="3600" u="sng" dirty="0" err="1" smtClean="0">
                <a:latin typeface="Arial"/>
              </a:rPr>
              <a:t>unuseful</a:t>
            </a:r>
            <a:r>
              <a:rPr lang="en-US" sz="3600" dirty="0" smtClean="0">
                <a:latin typeface="Arial"/>
              </a:rPr>
              <a:t>.</a:t>
            </a:r>
          </a:p>
          <a:p>
            <a:pPr indent="0">
              <a:buNone/>
            </a:pPr>
            <a:endParaRPr lang="en-US" sz="1300" dirty="0" smtClean="0">
              <a:latin typeface="Arial"/>
            </a:endParaRP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“MEMBERSHIP”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142999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Eleventh Street Baptist Church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8305800" cy="2819400"/>
          </a:xfrm>
        </p:spPr>
        <p:txBody>
          <a:bodyPr/>
          <a:lstStyle/>
          <a:p>
            <a:pPr algn="l"/>
            <a:r>
              <a:rPr lang="en-US" i="1" dirty="0" smtClean="0">
                <a:solidFill>
                  <a:schemeClr val="tx1"/>
                </a:solidFill>
              </a:rPr>
              <a:t>EXALTING GOD…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Extending God’s Love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Evangelizing the Lost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	Edifying the Body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		Equipping the Saints</a:t>
            </a:r>
          </a:p>
          <a:p>
            <a:pPr algn="l"/>
            <a:r>
              <a:rPr lang="en-US" i="1" dirty="0" smtClean="0">
                <a:solidFill>
                  <a:schemeClr val="tx1"/>
                </a:solidFill>
              </a:rPr>
              <a:t>					TO SERVE THE LORD!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6576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4000" i="1" dirty="0" smtClean="0">
                <a:latin typeface="Times New Roman"/>
              </a:rPr>
              <a:t>Some people have gotten out of the habit of meeting for worship, but we must not do that.  We should keep on encouraging each other…  </a:t>
            </a:r>
          </a:p>
          <a:p>
            <a:pPr indent="0">
              <a:buNone/>
            </a:pPr>
            <a:r>
              <a:rPr lang="en-US" sz="3800" dirty="0" smtClean="0">
                <a:latin typeface="Arial"/>
              </a:rPr>
              <a:t>Hebrews 10:25 CEV</a:t>
            </a:r>
            <a:endParaRPr lang="en-US" sz="3800" dirty="0" smtClean="0">
              <a:latin typeface="Times New Roman"/>
            </a:endParaRPr>
          </a:p>
          <a:p>
            <a:pPr indent="0">
              <a:buNone/>
            </a:pPr>
            <a:endParaRPr lang="en-US" sz="1400" dirty="0" smtClean="0">
              <a:latin typeface="Arial"/>
            </a:endParaRPr>
          </a:p>
          <a:p>
            <a:pPr indent="0">
              <a:buNone/>
            </a:pPr>
            <a:endParaRPr lang="en-US" sz="1300" dirty="0" smtClean="0">
              <a:latin typeface="Arial"/>
            </a:endParaRP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“MEMBERSHIP”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05400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endParaRPr lang="en-US" sz="1400" dirty="0" smtClean="0">
              <a:latin typeface="Arial"/>
            </a:endParaRPr>
          </a:p>
          <a:p>
            <a:pPr indent="0">
              <a:buNone/>
            </a:pPr>
            <a:r>
              <a:rPr lang="en-US" sz="3800" dirty="0" smtClean="0">
                <a:latin typeface="Arial"/>
              </a:rPr>
              <a:t>5.  Active </a:t>
            </a:r>
            <a:r>
              <a:rPr lang="en-US" sz="3800" u="sng" dirty="0" smtClean="0">
                <a:latin typeface="Arial"/>
              </a:rPr>
              <a:t>participation</a:t>
            </a:r>
            <a:r>
              <a:rPr lang="en-US" sz="3800" dirty="0" smtClean="0">
                <a:latin typeface="Arial"/>
              </a:rPr>
              <a:t> is basic to the meaning of membership in the New Testament.  </a:t>
            </a:r>
          </a:p>
          <a:p>
            <a:pPr indent="0">
              <a:buNone/>
            </a:pPr>
            <a:endParaRPr lang="en-US" sz="1300" dirty="0" smtClean="0">
              <a:latin typeface="Arial"/>
            </a:endParaRPr>
          </a:p>
          <a:p>
            <a:pPr indent="0">
              <a:buNone/>
            </a:pPr>
            <a:r>
              <a:rPr lang="en-US" sz="3800" dirty="0" smtClean="0">
                <a:latin typeface="Arial"/>
              </a:rPr>
              <a:t>To become a member of a church means to join and </a:t>
            </a:r>
            <a:r>
              <a:rPr lang="en-US" sz="3800" dirty="0" smtClean="0">
                <a:latin typeface="Arial Black" pitchFamily="34" charset="0"/>
              </a:rPr>
              <a:t>participate</a:t>
            </a:r>
            <a:r>
              <a:rPr lang="en-US" sz="3800" dirty="0" smtClean="0">
                <a:latin typeface="Arial"/>
              </a:rPr>
              <a:t> with other members in a body of believers under the Headship of Jesus Christ.</a:t>
            </a:r>
          </a:p>
          <a:p>
            <a:pPr indent="0">
              <a:buNone/>
            </a:pPr>
            <a:endParaRPr lang="en-US" sz="1300" dirty="0" smtClean="0">
              <a:latin typeface="Arial"/>
            </a:endParaRP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“MEMBERSHIP”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3200" dirty="0" smtClean="0">
                <a:latin typeface="Arial"/>
              </a:rPr>
              <a:t>1.  The kind of participation members are to have in the church is described in the New Testament by the Greek word </a:t>
            </a:r>
            <a:r>
              <a:rPr lang="en-US" sz="3200" i="1" u="sng" dirty="0" err="1" smtClean="0">
                <a:latin typeface="Arial"/>
              </a:rPr>
              <a:t>koinonia</a:t>
            </a:r>
            <a:r>
              <a:rPr lang="en-US" sz="3200" dirty="0" smtClean="0">
                <a:latin typeface="Arial"/>
              </a:rPr>
              <a:t>.  </a:t>
            </a: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  <a:p>
            <a:pPr indent="0">
              <a:buNone/>
            </a:pPr>
            <a:r>
              <a:rPr lang="en-US" sz="3400" i="1" dirty="0" smtClean="0">
                <a:latin typeface="Times New Roman"/>
              </a:rPr>
              <a:t>They devoted themselves to the apostles' teaching and to the </a:t>
            </a:r>
            <a:r>
              <a:rPr lang="en-US" sz="3400" b="1" i="1" dirty="0" smtClean="0">
                <a:latin typeface="Times New Roman"/>
              </a:rPr>
              <a:t>fellowship [</a:t>
            </a:r>
            <a:r>
              <a:rPr lang="en-US" sz="3400" b="1" i="1" dirty="0" err="1" smtClean="0">
                <a:latin typeface="Times New Roman"/>
              </a:rPr>
              <a:t>koinonia</a:t>
            </a:r>
            <a:r>
              <a:rPr lang="en-US" sz="3400" b="1" i="1" dirty="0" smtClean="0">
                <a:latin typeface="Times New Roman"/>
              </a:rPr>
              <a:t>]</a:t>
            </a:r>
            <a:r>
              <a:rPr lang="en-US" sz="3400" i="1" dirty="0" smtClean="0">
                <a:latin typeface="Times New Roman"/>
              </a:rPr>
              <a:t>, to the breaking of bread and to prayer.</a:t>
            </a:r>
            <a:r>
              <a:rPr lang="en-US" sz="3400" i="1" dirty="0" smtClean="0">
                <a:latin typeface="Arial"/>
              </a:rPr>
              <a:t>  </a:t>
            </a:r>
          </a:p>
          <a:p>
            <a:pPr indent="0">
              <a:buNone/>
            </a:pPr>
            <a:r>
              <a:rPr lang="en-US" sz="3200" dirty="0" smtClean="0">
                <a:latin typeface="Arial"/>
              </a:rPr>
              <a:t>Acts 2:42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600" dirty="0" smtClean="0">
                <a:solidFill>
                  <a:schemeClr val="tx1"/>
                </a:solidFill>
              </a:rPr>
              <a:t>THE MEANING OF </a:t>
            </a:r>
            <a:r>
              <a:rPr lang="en-US" sz="4600" i="1" dirty="0" smtClean="0">
                <a:solidFill>
                  <a:schemeClr val="tx1"/>
                </a:solidFill>
              </a:rPr>
              <a:t>KOINONIA</a:t>
            </a:r>
            <a:endParaRPr lang="en-US" sz="4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3600" dirty="0" smtClean="0">
                <a:latin typeface="Arial"/>
              </a:rPr>
              <a:t>2.  </a:t>
            </a:r>
            <a:r>
              <a:rPr lang="en-US" sz="3600" i="1" dirty="0" err="1" smtClean="0">
                <a:latin typeface="Arial"/>
              </a:rPr>
              <a:t>Koinonia</a:t>
            </a:r>
            <a:r>
              <a:rPr lang="en-US" sz="3600" i="1" dirty="0" smtClean="0">
                <a:latin typeface="Arial"/>
              </a:rPr>
              <a:t> </a:t>
            </a:r>
            <a:r>
              <a:rPr lang="en-US" sz="3600" dirty="0" smtClean="0">
                <a:latin typeface="Arial"/>
              </a:rPr>
              <a:t>can be translated: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THE MEANING OF </a:t>
            </a:r>
            <a:r>
              <a:rPr lang="en-US" sz="3600" i="1" dirty="0" smtClean="0">
                <a:solidFill>
                  <a:schemeClr val="tx1"/>
                </a:solidFill>
              </a:rPr>
              <a:t>KOINONIA</a:t>
            </a:r>
            <a:endParaRPr lang="en-US" sz="36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28600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ClrTx/>
              <a:buFont typeface="Arial" pitchFamily="34" charset="0"/>
              <a:buChar char="•"/>
            </a:pPr>
            <a:r>
              <a:rPr lang="en-US" sz="3600" i="1" dirty="0" smtClean="0">
                <a:latin typeface="Arial"/>
              </a:rPr>
              <a:t>participation, </a:t>
            </a:r>
          </a:p>
          <a:p>
            <a:pPr indent="0">
              <a:buClrTx/>
              <a:buFont typeface="Arial" pitchFamily="34" charset="0"/>
              <a:buChar char="•"/>
            </a:pPr>
            <a:r>
              <a:rPr lang="en-US" sz="3600" i="1" dirty="0" smtClean="0">
                <a:latin typeface="Arial"/>
              </a:rPr>
              <a:t>fellowship, </a:t>
            </a:r>
          </a:p>
          <a:p>
            <a:pPr indent="0">
              <a:buClrTx/>
              <a:buFont typeface="Arial" pitchFamily="34" charset="0"/>
              <a:buChar char="•"/>
            </a:pPr>
            <a:r>
              <a:rPr lang="en-US" sz="3600" i="1" u="sng" dirty="0" smtClean="0">
                <a:latin typeface="Arial"/>
              </a:rPr>
              <a:t>sharing</a:t>
            </a:r>
            <a:r>
              <a:rPr lang="en-US" sz="3600" i="1" dirty="0" smtClean="0">
                <a:latin typeface="Arial"/>
              </a:rPr>
              <a:t>, </a:t>
            </a:r>
          </a:p>
          <a:p>
            <a:pPr indent="0">
              <a:buClrTx/>
              <a:buFont typeface="Arial" pitchFamily="34" charset="0"/>
              <a:buChar char="•"/>
            </a:pPr>
            <a:r>
              <a:rPr lang="en-US" sz="3600" i="1" dirty="0" smtClean="0">
                <a:latin typeface="Arial"/>
              </a:rPr>
              <a:t>association, </a:t>
            </a:r>
          </a:p>
          <a:p>
            <a:pPr indent="0">
              <a:buClrTx/>
              <a:buFont typeface="Arial" pitchFamily="34" charset="0"/>
              <a:buChar char="•"/>
            </a:pPr>
            <a:r>
              <a:rPr lang="en-US" sz="3600" i="1" dirty="0" smtClean="0">
                <a:latin typeface="Arial"/>
              </a:rPr>
              <a:t>partnership, </a:t>
            </a:r>
          </a:p>
          <a:p>
            <a:pPr indent="0">
              <a:buClrTx/>
              <a:buFont typeface="Arial" pitchFamily="34" charset="0"/>
              <a:buChar char="•"/>
            </a:pPr>
            <a:r>
              <a:rPr lang="en-US" sz="3600" i="1" dirty="0" smtClean="0">
                <a:latin typeface="Arial"/>
              </a:rPr>
              <a:t>close relationship.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3200" dirty="0" smtClean="0">
                <a:latin typeface="Arial"/>
              </a:rPr>
              <a:t>3.  We must first have </a:t>
            </a:r>
            <a:r>
              <a:rPr lang="en-US" sz="3200" i="1" dirty="0" err="1" smtClean="0">
                <a:latin typeface="Arial"/>
              </a:rPr>
              <a:t>koinonia</a:t>
            </a:r>
            <a:r>
              <a:rPr lang="en-US" sz="3200" i="1" dirty="0" smtClean="0">
                <a:latin typeface="Arial"/>
              </a:rPr>
              <a:t> </a:t>
            </a:r>
            <a:r>
              <a:rPr lang="en-US" sz="3200" dirty="0" smtClean="0">
                <a:latin typeface="Arial"/>
              </a:rPr>
              <a:t>with </a:t>
            </a:r>
            <a:r>
              <a:rPr lang="en-US" sz="3200" u="sng" dirty="0" smtClean="0">
                <a:latin typeface="Arial"/>
              </a:rPr>
              <a:t>God</a:t>
            </a:r>
            <a:r>
              <a:rPr lang="en-US" sz="3200" i="1" dirty="0" smtClean="0">
                <a:latin typeface="Arial"/>
              </a:rPr>
              <a:t> </a:t>
            </a:r>
            <a:r>
              <a:rPr lang="en-US" sz="3200" dirty="0" smtClean="0">
                <a:latin typeface="Arial"/>
              </a:rPr>
              <a:t>and Christ.</a:t>
            </a:r>
          </a:p>
          <a:p>
            <a:pPr indent="0">
              <a:buNone/>
            </a:pPr>
            <a:endParaRPr lang="en-US" sz="2000" i="1" dirty="0" smtClean="0">
              <a:latin typeface="Times New Roman"/>
            </a:endParaRPr>
          </a:p>
          <a:p>
            <a:pPr indent="0">
              <a:buNone/>
            </a:pPr>
            <a:r>
              <a:rPr lang="en-US" sz="3600" i="1" dirty="0" smtClean="0">
                <a:latin typeface="Times New Roman"/>
              </a:rPr>
              <a:t>What we have seen and heard we announce to you also, so that you will join with us in the </a:t>
            </a:r>
            <a:r>
              <a:rPr lang="en-US" sz="3600" b="1" i="1" dirty="0" smtClean="0">
                <a:latin typeface="Times New Roman"/>
              </a:rPr>
              <a:t>fellowship [</a:t>
            </a:r>
            <a:r>
              <a:rPr lang="en-US" sz="3600" b="1" i="1" dirty="0" err="1" smtClean="0">
                <a:latin typeface="Times New Roman"/>
              </a:rPr>
              <a:t>koinonia</a:t>
            </a:r>
            <a:r>
              <a:rPr lang="en-US" sz="3600" b="1" i="1" dirty="0" smtClean="0">
                <a:latin typeface="Times New Roman"/>
              </a:rPr>
              <a:t>] </a:t>
            </a:r>
            <a:r>
              <a:rPr lang="en-US" sz="3600" i="1" dirty="0" smtClean="0">
                <a:latin typeface="Times New Roman"/>
              </a:rPr>
              <a:t>that we have with the Father and with his Son Jesus Christ.  </a:t>
            </a:r>
            <a:r>
              <a:rPr lang="en-US" sz="3200" dirty="0" smtClean="0">
                <a:latin typeface="Arial"/>
              </a:rPr>
              <a:t>I John 1:3 TEV</a:t>
            </a:r>
            <a:endParaRPr lang="en-US" sz="3600" dirty="0" smtClean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THE MEANING OF </a:t>
            </a:r>
            <a:r>
              <a:rPr lang="en-US" sz="3600" i="1" dirty="0" smtClean="0">
                <a:solidFill>
                  <a:schemeClr val="tx1"/>
                </a:solidFill>
              </a:rPr>
              <a:t>KOINONIA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3200" dirty="0" smtClean="0">
                <a:latin typeface="Arial"/>
              </a:rPr>
              <a:t>4.  </a:t>
            </a:r>
            <a:r>
              <a:rPr lang="en-US" sz="3200" i="1" dirty="0" err="1" smtClean="0">
                <a:latin typeface="Arial"/>
              </a:rPr>
              <a:t>Koinonia</a:t>
            </a:r>
            <a:r>
              <a:rPr lang="en-US" sz="3200" i="1" dirty="0" smtClean="0">
                <a:latin typeface="Arial"/>
              </a:rPr>
              <a:t> </a:t>
            </a:r>
            <a:r>
              <a:rPr lang="en-US" sz="3200" dirty="0" smtClean="0">
                <a:latin typeface="Arial"/>
              </a:rPr>
              <a:t>with God and Christ brings about </a:t>
            </a:r>
            <a:r>
              <a:rPr lang="en-US" sz="3200" i="1" dirty="0" err="1" smtClean="0">
                <a:latin typeface="Arial"/>
              </a:rPr>
              <a:t>koinonia</a:t>
            </a:r>
            <a:r>
              <a:rPr lang="en-US" sz="3200" dirty="0" smtClean="0">
                <a:latin typeface="Arial"/>
              </a:rPr>
              <a:t> with other </a:t>
            </a:r>
            <a:r>
              <a:rPr lang="en-US" sz="3200" u="sng" dirty="0" smtClean="0">
                <a:latin typeface="Arial"/>
              </a:rPr>
              <a:t>Christians</a:t>
            </a:r>
            <a:r>
              <a:rPr lang="en-US" sz="3200" dirty="0" smtClean="0">
                <a:latin typeface="Arial"/>
              </a:rPr>
              <a:t>.</a:t>
            </a: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  <a:p>
            <a:pPr indent="0">
              <a:buNone/>
            </a:pPr>
            <a:r>
              <a:rPr lang="en-US" sz="3600" i="1" dirty="0" smtClean="0">
                <a:latin typeface="Times New Roman"/>
              </a:rPr>
              <a:t>But if we are living in the light of God’s presence, just as Christ does, then we have wonderful </a:t>
            </a:r>
            <a:r>
              <a:rPr lang="en-US" sz="3600" b="1" i="1" dirty="0" smtClean="0">
                <a:latin typeface="Times New Roman"/>
              </a:rPr>
              <a:t>fellowship [</a:t>
            </a:r>
            <a:r>
              <a:rPr lang="en-US" sz="3600" b="1" i="1" dirty="0" err="1" smtClean="0">
                <a:latin typeface="Times New Roman"/>
              </a:rPr>
              <a:t>koinonia</a:t>
            </a:r>
            <a:r>
              <a:rPr lang="en-US" sz="3600" b="1" i="1" dirty="0" smtClean="0">
                <a:latin typeface="Times New Roman"/>
              </a:rPr>
              <a:t>] </a:t>
            </a:r>
            <a:r>
              <a:rPr lang="en-US" sz="3600" i="1" dirty="0" smtClean="0">
                <a:latin typeface="Times New Roman"/>
              </a:rPr>
              <a:t>and joy with each other…</a:t>
            </a:r>
            <a:r>
              <a:rPr lang="en-US" sz="3200" i="1" dirty="0" smtClean="0">
                <a:latin typeface="Arial"/>
              </a:rPr>
              <a:t>  </a:t>
            </a:r>
            <a:r>
              <a:rPr lang="en-US" sz="3200" dirty="0" smtClean="0">
                <a:latin typeface="Arial"/>
              </a:rPr>
              <a:t>I John 1:7 LB</a:t>
            </a:r>
            <a:endParaRPr lang="en-US" sz="4000" dirty="0" smtClean="0"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THE MEANING OF </a:t>
            </a:r>
            <a:r>
              <a:rPr lang="en-US" sz="3600" i="1" dirty="0" smtClean="0">
                <a:solidFill>
                  <a:schemeClr val="tx1"/>
                </a:solidFill>
              </a:rPr>
              <a:t>KOINONIA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3200" dirty="0" smtClean="0">
                <a:latin typeface="Arial"/>
              </a:rPr>
              <a:t>5.  The </a:t>
            </a:r>
            <a:r>
              <a:rPr lang="en-US" sz="3200" i="1" dirty="0" err="1" smtClean="0">
                <a:latin typeface="Arial"/>
              </a:rPr>
              <a:t>koinonia</a:t>
            </a:r>
            <a:r>
              <a:rPr lang="en-US" sz="3200" dirty="0" smtClean="0">
                <a:latin typeface="Arial"/>
              </a:rPr>
              <a:t> or fellowship we are called to as Christians requires active participation in a local </a:t>
            </a:r>
            <a:r>
              <a:rPr lang="en-US" sz="3200" u="sng" dirty="0" smtClean="0">
                <a:latin typeface="Arial"/>
              </a:rPr>
              <a:t>church</a:t>
            </a:r>
            <a:r>
              <a:rPr lang="en-US" sz="3200" dirty="0" smtClean="0">
                <a:latin typeface="Arial"/>
              </a:rPr>
              <a:t> body.  </a:t>
            </a: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  <a:p>
            <a:pPr indent="0">
              <a:buNone/>
            </a:pPr>
            <a:r>
              <a:rPr lang="en-US" sz="3200" dirty="0" smtClean="0">
                <a:latin typeface="Arial"/>
              </a:rPr>
              <a:t>In many places in the Bible, Christians are instructed to love, serve, be kind to, speak to, bear with, admonish, encourage, build up </a:t>
            </a:r>
            <a:r>
              <a:rPr lang="en-US" sz="3200" u="sng" dirty="0" smtClean="0">
                <a:latin typeface="Arial"/>
              </a:rPr>
              <a:t>one another</a:t>
            </a:r>
            <a:r>
              <a:rPr lang="en-US" sz="3200" dirty="0" smtClean="0">
                <a:latin typeface="Arial"/>
              </a:rPr>
              <a:t>.  You cannot do these things apart from the body of Christ.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THE MEANING OF </a:t>
            </a:r>
            <a:r>
              <a:rPr lang="en-US" sz="3600" i="1" dirty="0" smtClean="0">
                <a:solidFill>
                  <a:schemeClr val="tx1"/>
                </a:solidFill>
              </a:rPr>
              <a:t>KOINONIA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3600" dirty="0" smtClean="0">
                <a:latin typeface="Arial"/>
              </a:rPr>
              <a:t>6.  Active </a:t>
            </a:r>
            <a:r>
              <a:rPr lang="en-US" sz="3600" u="sng" dirty="0" smtClean="0">
                <a:latin typeface="Arial"/>
              </a:rPr>
              <a:t>participation</a:t>
            </a:r>
            <a:r>
              <a:rPr lang="en-US" sz="3600" dirty="0" smtClean="0">
                <a:latin typeface="Arial"/>
              </a:rPr>
              <a:t> is basic to the meaning of </a:t>
            </a:r>
            <a:r>
              <a:rPr lang="en-US" sz="3600" i="1" dirty="0" err="1" smtClean="0">
                <a:latin typeface="Arial"/>
              </a:rPr>
              <a:t>koinonia</a:t>
            </a:r>
            <a:r>
              <a:rPr lang="en-US" sz="3600" dirty="0" smtClean="0">
                <a:latin typeface="Arial"/>
              </a:rPr>
              <a:t> in the New Testament.  </a:t>
            </a:r>
          </a:p>
          <a:p>
            <a:pPr indent="0">
              <a:buNone/>
            </a:pPr>
            <a:endParaRPr lang="en-US" sz="2000" dirty="0" smtClean="0">
              <a:latin typeface="Arial"/>
            </a:endParaRPr>
          </a:p>
          <a:p>
            <a:pPr indent="0">
              <a:buNone/>
            </a:pPr>
            <a:r>
              <a:rPr lang="en-US" sz="3600" dirty="0" smtClean="0">
                <a:latin typeface="Arial"/>
              </a:rPr>
              <a:t>To become a member of a church means to join and </a:t>
            </a:r>
            <a:r>
              <a:rPr lang="en-US" sz="3600" dirty="0" smtClean="0">
                <a:latin typeface="Arial Black" pitchFamily="34" charset="0"/>
              </a:rPr>
              <a:t>participate</a:t>
            </a:r>
            <a:r>
              <a:rPr lang="en-US" sz="3600" dirty="0" smtClean="0">
                <a:latin typeface="Arial"/>
              </a:rPr>
              <a:t> with other believers in </a:t>
            </a:r>
            <a:r>
              <a:rPr lang="en-US" sz="3600" i="1" dirty="0" err="1" smtClean="0">
                <a:latin typeface="Arial"/>
              </a:rPr>
              <a:t>koinonia</a:t>
            </a:r>
            <a:r>
              <a:rPr lang="en-US" sz="3600" dirty="0" smtClean="0">
                <a:latin typeface="Arial"/>
              </a:rPr>
              <a:t> or fellowship.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THE MEANING OF </a:t>
            </a:r>
            <a:r>
              <a:rPr lang="en-US" sz="3600" i="1" dirty="0" smtClean="0">
                <a:solidFill>
                  <a:schemeClr val="tx1"/>
                </a:solidFill>
              </a:rPr>
              <a:t>KOINONIA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sz="4000" dirty="0" smtClean="0">
                <a:latin typeface="Arial"/>
              </a:rPr>
              <a:t>Becoming a member of our church means committing to active </a:t>
            </a:r>
            <a:r>
              <a:rPr lang="en-US" sz="4000" b="1" dirty="0" smtClean="0">
                <a:latin typeface="Arial Black" pitchFamily="34" charset="0"/>
              </a:rPr>
              <a:t>participation</a:t>
            </a:r>
            <a:r>
              <a:rPr lang="en-US" sz="4000" b="1" dirty="0" smtClean="0">
                <a:latin typeface="Arial"/>
              </a:rPr>
              <a:t> </a:t>
            </a:r>
            <a:r>
              <a:rPr lang="en-US" sz="4000" dirty="0" smtClean="0">
                <a:latin typeface="Arial"/>
              </a:rPr>
              <a:t>in the life of the church under the Lordship of Jesus Christ.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72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		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7200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BOUT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		    </a:t>
            </a:r>
            <a:r>
              <a:rPr lang="en-US" sz="7200" dirty="0" smtClean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APTISM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AND THE </a:t>
            </a:r>
            <a:r>
              <a:rPr lang="en-US" sz="72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HURCH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8763000" cy="119970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The ABC’s of Eleventh Street Baptist Church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829761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en-US" sz="5400" dirty="0" smtClean="0">
                <a:solidFill>
                  <a:schemeClr val="tx1"/>
                </a:solidFill>
              </a:rPr>
              <a:t>THE MEANING OF CHURCH MEMBERSHIP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ABOUT BAPTISM AND THE CHURCH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ABC’s of Eleventh Street Baptist Church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Everyone who has accepted Christ as Lord and who has been baptized should also become a member of a local church. </a:t>
            </a:r>
          </a:p>
          <a:p>
            <a:pPr indent="0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Becoming a church member involves committing oneself to </a:t>
            </a:r>
            <a:r>
              <a:rPr lang="en-US" sz="4000" b="1" dirty="0" smtClean="0">
                <a:latin typeface="Arial Black" pitchFamily="34" charset="0"/>
                <a:cs typeface="Arial" pitchFamily="34" charset="0"/>
              </a:rPr>
              <a:t>participate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in the local church.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93827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1.  In modern English we use the word “church” in some ways that are different from the way the word is used in the Bible.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MEANING OF “CHURCH”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Church clipar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2819400" cy="351216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343400" y="609600"/>
            <a:ext cx="4240672" cy="580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20999999"/>
              </a:camera>
              <a:lightRig rig="threePt" dir="t"/>
            </a:scene3d>
          </a:bodyPr>
          <a:lstStyle/>
          <a:p>
            <a:pPr algn="ctr"/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Presbyterian Church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1676400"/>
            <a:ext cx="33602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200000"/>
              </a:camera>
              <a:lightRig rig="threePt" dir="t"/>
            </a:scene3d>
          </a:bodyPr>
          <a:lstStyle/>
          <a:p>
            <a:pPr algn="ctr"/>
            <a:r>
              <a:rPr lang="en-US" sz="32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Catholic Church</a:t>
            </a:r>
            <a:endParaRPr lang="en-US" sz="32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15000" y="3048000"/>
            <a:ext cx="30989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20099999"/>
              </a:camera>
              <a:lightRig rig="threePt" dir="t"/>
            </a:scene3d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Baptist Church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4114800"/>
            <a:ext cx="37256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300000"/>
              </a:camera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smtClean="0">
                <a:ln/>
                <a:solidFill>
                  <a:schemeClr val="accent3"/>
                </a:solidFill>
                <a:effectLst/>
              </a:rPr>
              <a:t>Methodist Church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4724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BUILDING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54102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DENOMINATION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kenoshabible.org/images/sanct_live_worsh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6629400" cy="500519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29000" y="56388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WORSHIP SERVICE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MEANING OF “CHURCH”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80110" indent="0">
              <a:buNone/>
            </a:pPr>
            <a:r>
              <a:rPr lang="en-US" sz="3600" dirty="0" smtClean="0"/>
              <a:t>2.  The word “church” in our English Bibles is translated from the Greek word </a:t>
            </a:r>
            <a:r>
              <a:rPr lang="en-US" sz="3600" i="1" u="sng" dirty="0" err="1" smtClean="0"/>
              <a:t>ekklesia</a:t>
            </a:r>
            <a:r>
              <a:rPr lang="en-US" sz="3600" dirty="0" smtClean="0"/>
              <a:t>. </a:t>
            </a:r>
          </a:p>
          <a:p>
            <a:pPr marL="880110" indent="0">
              <a:buNone/>
            </a:pPr>
            <a:endParaRPr lang="en-US" sz="3600" dirty="0" smtClean="0"/>
          </a:p>
          <a:p>
            <a:pPr marL="880110" indent="0">
              <a:buNone/>
            </a:pPr>
            <a:r>
              <a:rPr lang="en-US" sz="3600" dirty="0" smtClean="0"/>
              <a:t>This word refers to the gathering or assembly of a particular group of people, usually for a specific purpose.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787</TotalTime>
  <Words>1079</Words>
  <Application>Microsoft Office PowerPoint</Application>
  <PresentationFormat>On-screen Show (4:3)</PresentationFormat>
  <Paragraphs>112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Slide 1</vt:lpstr>
      <vt:lpstr>Eleventh Street Baptist Church</vt:lpstr>
      <vt:lpstr>    ABOUT          BAPTISM  AND THE CHURCH</vt:lpstr>
      <vt:lpstr> THE MEANING OF CHURCH MEMBERSHIP</vt:lpstr>
      <vt:lpstr>Slide 5</vt:lpstr>
      <vt:lpstr>THE MEANING OF “CHURCH”</vt:lpstr>
      <vt:lpstr>Slide 7</vt:lpstr>
      <vt:lpstr>Slide 8</vt:lpstr>
      <vt:lpstr>THE MEANING OF “CHURCH”</vt:lpstr>
      <vt:lpstr>Slide 10</vt:lpstr>
      <vt:lpstr>THE MEANING OF “CHURCH”</vt:lpstr>
      <vt:lpstr>THE MEANING OF “CHURCH”</vt:lpstr>
      <vt:lpstr>THE MEANING OF “CHURCH”</vt:lpstr>
      <vt:lpstr>THE MEANING OF “CHURCH”</vt:lpstr>
      <vt:lpstr>THE MEANING OF “CHURCH”</vt:lpstr>
      <vt:lpstr>THE MEANING OF “MEMBERSHIP”</vt:lpstr>
      <vt:lpstr>THE MEANING OF “MEMBERSHIP”</vt:lpstr>
      <vt:lpstr>THE MEANING OF “MEMBERSHIP”</vt:lpstr>
      <vt:lpstr>THE MEANING OF “MEMBERSHIP”</vt:lpstr>
      <vt:lpstr>THE MEANING OF “MEMBERSHIP”</vt:lpstr>
      <vt:lpstr>THE MEANING OF “MEMBERSHIP”</vt:lpstr>
      <vt:lpstr> THE MEANING OF KOINONIA</vt:lpstr>
      <vt:lpstr> THE MEANING OF KOINONIA</vt:lpstr>
      <vt:lpstr> THE MEANING OF KOINONIA</vt:lpstr>
      <vt:lpstr> THE MEANING OF KOINONIA</vt:lpstr>
      <vt:lpstr> THE MEANING OF KOINONIA</vt:lpstr>
      <vt:lpstr> THE MEANING OF KOINONIA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 THE  BIBLE</dc:title>
  <dc:creator>Jarry</dc:creator>
  <cp:lastModifiedBy>Jarry</cp:lastModifiedBy>
  <cp:revision>95</cp:revision>
  <dcterms:created xsi:type="dcterms:W3CDTF">2010-01-22T18:33:47Z</dcterms:created>
  <dcterms:modified xsi:type="dcterms:W3CDTF">2010-02-21T06:46:35Z</dcterms:modified>
</cp:coreProperties>
</file>