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80" r:id="rId3"/>
    <p:sldId id="281" r:id="rId4"/>
    <p:sldId id="259" r:id="rId5"/>
    <p:sldId id="258" r:id="rId6"/>
    <p:sldId id="282" r:id="rId7"/>
    <p:sldId id="260" r:id="rId8"/>
    <p:sldId id="263" r:id="rId9"/>
    <p:sldId id="283" r:id="rId10"/>
    <p:sldId id="265" r:id="rId11"/>
    <p:sldId id="257" r:id="rId12"/>
    <p:sldId id="269" r:id="rId13"/>
    <p:sldId id="268" r:id="rId14"/>
    <p:sldId id="275" r:id="rId15"/>
    <p:sldId id="276" r:id="rId16"/>
    <p:sldId id="284" r:id="rId17"/>
    <p:sldId id="285" r:id="rId18"/>
    <p:sldId id="278" r:id="rId19"/>
    <p:sldId id="279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82" autoAdjust="0"/>
    <p:restoredTop sz="94660"/>
  </p:normalViewPr>
  <p:slideViewPr>
    <p:cSldViewPr>
      <p:cViewPr varScale="1">
        <p:scale>
          <a:sx n="53" d="100"/>
          <a:sy n="53" d="100"/>
        </p:scale>
        <p:origin x="-108" y="-6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6A52AC-D5A8-43F9-B5C3-07E0AEDBE300}" type="datetimeFigureOut">
              <a:rPr lang="en-US" smtClean="0"/>
              <a:pPr/>
              <a:t>9/5/2017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7D5A01-F8A1-41F6-988D-2849078AA6B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7D5A01-F8A1-41F6-988D-2849078AA6BC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2FF03-198F-42FC-8FDB-0B4C06E0A819}" type="datetimeFigureOut">
              <a:rPr lang="en-US" smtClean="0"/>
              <a:pPr/>
              <a:t>9/5/2017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DF106-DE5A-4B3D-869E-648F2F15A7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2FF03-198F-42FC-8FDB-0B4C06E0A819}" type="datetimeFigureOut">
              <a:rPr lang="en-US" smtClean="0"/>
              <a:pPr/>
              <a:t>9/5/2017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DF106-DE5A-4B3D-869E-648F2F15A7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2FF03-198F-42FC-8FDB-0B4C06E0A819}" type="datetimeFigureOut">
              <a:rPr lang="en-US" smtClean="0"/>
              <a:pPr/>
              <a:t>9/5/2017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DF106-DE5A-4B3D-869E-648F2F15A7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2FF03-198F-42FC-8FDB-0B4C06E0A819}" type="datetimeFigureOut">
              <a:rPr lang="en-US" smtClean="0"/>
              <a:pPr/>
              <a:t>9/5/2017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DF106-DE5A-4B3D-869E-648F2F15A7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2FF03-198F-42FC-8FDB-0B4C06E0A819}" type="datetimeFigureOut">
              <a:rPr lang="en-US" smtClean="0"/>
              <a:pPr/>
              <a:t>9/5/2017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DF106-DE5A-4B3D-869E-648F2F15A7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2FF03-198F-42FC-8FDB-0B4C06E0A819}" type="datetimeFigureOut">
              <a:rPr lang="en-US" smtClean="0"/>
              <a:pPr/>
              <a:t>9/5/2017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DF106-DE5A-4B3D-869E-648F2F15A7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2FF03-198F-42FC-8FDB-0B4C06E0A819}" type="datetimeFigureOut">
              <a:rPr lang="en-US" smtClean="0"/>
              <a:pPr/>
              <a:t>9/5/2017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DF106-DE5A-4B3D-869E-648F2F15A7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2FF03-198F-42FC-8FDB-0B4C06E0A819}" type="datetimeFigureOut">
              <a:rPr lang="en-US" smtClean="0"/>
              <a:pPr/>
              <a:t>9/5/2017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DF106-DE5A-4B3D-869E-648F2F15A7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2FF03-198F-42FC-8FDB-0B4C06E0A819}" type="datetimeFigureOut">
              <a:rPr lang="en-US" smtClean="0"/>
              <a:pPr/>
              <a:t>9/5/2017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DF106-DE5A-4B3D-869E-648F2F15A7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2FF03-198F-42FC-8FDB-0B4C06E0A819}" type="datetimeFigureOut">
              <a:rPr lang="en-US" smtClean="0"/>
              <a:pPr/>
              <a:t>9/5/2017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DF106-DE5A-4B3D-869E-648F2F15A7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2FF03-198F-42FC-8FDB-0B4C06E0A819}" type="datetimeFigureOut">
              <a:rPr lang="en-US" smtClean="0"/>
              <a:pPr/>
              <a:t>9/5/2017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DF106-DE5A-4B3D-869E-648F2F15A7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72FF03-198F-42FC-8FDB-0B4C06E0A819}" type="datetimeFigureOut">
              <a:rPr lang="en-US" smtClean="0"/>
              <a:pPr/>
              <a:t>9/5/2017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2DF106-DE5A-4B3D-869E-648F2F15A7F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2800"/>
            <a:ext cx="7772400" cy="1470025"/>
          </a:xfrm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RIGHT, WRONG, </a:t>
            </a:r>
            <a:br>
              <a:rPr lang="en-US" b="1" dirty="0" smtClean="0">
                <a:solidFill>
                  <a:schemeClr val="bg1"/>
                </a:solidFill>
              </a:rPr>
            </a:br>
            <a:r>
              <a:rPr lang="en-US" b="1" dirty="0" smtClean="0">
                <a:solidFill>
                  <a:schemeClr val="bg1"/>
                </a:solidFill>
              </a:rPr>
              <a:t>OR IRRELEVANT? 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029200"/>
            <a:ext cx="6400800" cy="838200"/>
          </a:xfrm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Matthew 5:1-16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12290" name="Picture 2" descr="Image result for right or wrong?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762000"/>
            <a:ext cx="4971625" cy="1828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2532" name="Picture 4" descr="Image result for light in a cav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0"/>
            <a:ext cx="4648200" cy="69723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14400"/>
            <a:ext cx="9166914" cy="609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5602" name="Picture 2" descr="Image result for city on a hill at nigh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95400"/>
            <a:ext cx="9601200" cy="514104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85827"/>
            <a:ext cx="9144000" cy="63007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2532" name="Picture 4" descr="Image result for light in a cav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0"/>
            <a:ext cx="4648200" cy="69723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Matthew 5:16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spcBef>
                <a:spcPts val="0"/>
              </a:spcBef>
              <a:buNone/>
            </a:pPr>
            <a:r>
              <a:rPr lang="en-US" b="1" dirty="0" smtClean="0">
                <a:solidFill>
                  <a:schemeClr val="bg1"/>
                </a:solidFill>
              </a:rPr>
              <a:t>In the same way,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b="1" dirty="0" smtClean="0">
                <a:solidFill>
                  <a:schemeClr val="bg1"/>
                </a:solidFill>
              </a:rPr>
              <a:t>let your light shine before others,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b="1" dirty="0" smtClean="0">
                <a:solidFill>
                  <a:schemeClr val="bg1"/>
                </a:solidFill>
              </a:rPr>
              <a:t>that they may see your good deeds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b="1" dirty="0" smtClean="0">
                <a:solidFill>
                  <a:schemeClr val="bg1"/>
                </a:solidFill>
              </a:rPr>
              <a:t>and glorify your Father in heaven.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28676" name="Picture 4" descr="Image result for lighthous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6600" y="4267200"/>
            <a:ext cx="2206504" cy="1524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Aims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lvl="0" indent="-514350">
              <a:buFont typeface="+mj-lt"/>
              <a:buAutoNum type="arabicPeriod"/>
            </a:pPr>
            <a:r>
              <a:rPr lang="en-US" b="1" dirty="0" smtClean="0">
                <a:solidFill>
                  <a:schemeClr val="bg1"/>
                </a:solidFill>
              </a:rPr>
              <a:t>To present the basic outlines of biblical Christian morality. </a:t>
            </a:r>
          </a:p>
          <a:p>
            <a:pPr marL="514350" indent="-514350">
              <a:buFont typeface="+mj-lt"/>
              <a:buAutoNum type="arabicPeriod"/>
            </a:pPr>
            <a:endParaRPr lang="en-US" b="1" dirty="0" smtClean="0">
              <a:solidFill>
                <a:schemeClr val="bg1"/>
              </a:solidFill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en-US" b="1" dirty="0" smtClean="0">
                <a:solidFill>
                  <a:schemeClr val="bg1"/>
                </a:solidFill>
              </a:rPr>
              <a:t>To make the case that knowing right from wrong is both valuable and important. </a:t>
            </a:r>
          </a:p>
          <a:p>
            <a:pPr marL="514350" indent="-514350">
              <a:buFont typeface="+mj-lt"/>
              <a:buAutoNum type="arabicPeriod"/>
            </a:pPr>
            <a:endParaRPr lang="en-US" b="1" dirty="0" smtClean="0">
              <a:solidFill>
                <a:schemeClr val="bg1"/>
              </a:solidFill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en-US" b="1" dirty="0" smtClean="0">
                <a:solidFill>
                  <a:schemeClr val="bg1"/>
                </a:solidFill>
              </a:rPr>
              <a:t>To help Christians live out the challenge of Matt. 5:16.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To Consider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181600"/>
          </a:xfrm>
        </p:spPr>
        <p:txBody>
          <a:bodyPr>
            <a:noAutofit/>
          </a:bodyPr>
          <a:lstStyle/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en-US" b="1" dirty="0" smtClean="0">
                <a:solidFill>
                  <a:schemeClr val="bg1"/>
                </a:solidFill>
              </a:rPr>
              <a:t>Morality matters.</a:t>
            </a:r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en-US" b="1" dirty="0" smtClean="0">
                <a:solidFill>
                  <a:schemeClr val="bg1"/>
                </a:solidFill>
              </a:rPr>
              <a:t>In the midst of a sea of changing opinions, the Word of God offers us a rock of stability with respect to the knowledge of what is right or wrong. 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chemeClr val="bg1"/>
                </a:solidFill>
              </a:rPr>
              <a:t>Christians and the Church have the opportunity to be a beacon of light to those who are lost in the darkness of moral chaos and sin. </a:t>
            </a:r>
            <a:endParaRPr lang="en-US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Truth to Take Home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0"/>
            <a:ext cx="8229600" cy="2057400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en-US" b="1" dirty="0" smtClean="0">
                <a:solidFill>
                  <a:schemeClr val="bg1"/>
                </a:solidFill>
              </a:rPr>
              <a:t>Jesus calls His followers to live moral lives, </a:t>
            </a:r>
          </a:p>
          <a:p>
            <a:pPr marL="0" indent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en-US" b="1" dirty="0" smtClean="0">
                <a:solidFill>
                  <a:schemeClr val="bg1"/>
                </a:solidFill>
              </a:rPr>
              <a:t>and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b="1" dirty="0" smtClean="0">
                <a:solidFill>
                  <a:schemeClr val="bg1"/>
                </a:solidFill>
              </a:rPr>
              <a:t>to show others the right and godly way to live.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533400" y="6096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Challenge</a:t>
            </a:r>
            <a:endParaRPr kumimoji="0" lang="en-US" sz="4400" b="1" i="0" u="none" strike="noStrike" kern="1200" cap="none" spc="0" normalizeH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33400" y="1905000"/>
            <a:ext cx="8229600" cy="2362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>
              <a:spcAft>
                <a:spcPts val="1200"/>
              </a:spcAft>
            </a:pPr>
            <a:r>
              <a:rPr lang="en-US" sz="3200" b="1" dirty="0" smtClean="0">
                <a:solidFill>
                  <a:schemeClr val="bg2"/>
                </a:solidFill>
              </a:rPr>
              <a:t>Let your light shine before others, </a:t>
            </a:r>
          </a:p>
          <a:p>
            <a:pPr algn="ctr">
              <a:spcAft>
                <a:spcPts val="1200"/>
              </a:spcAft>
            </a:pPr>
            <a:r>
              <a:rPr lang="en-US" sz="3200" b="1" dirty="0" smtClean="0">
                <a:solidFill>
                  <a:schemeClr val="bg2"/>
                </a:solidFill>
              </a:rPr>
              <a:t>that they may see your good deeds </a:t>
            </a:r>
          </a:p>
          <a:p>
            <a:pPr algn="ctr">
              <a:spcAft>
                <a:spcPts val="1200"/>
              </a:spcAft>
            </a:pPr>
            <a:r>
              <a:rPr lang="en-US" sz="3200" b="1" dirty="0" smtClean="0">
                <a:solidFill>
                  <a:schemeClr val="bg2"/>
                </a:solidFill>
              </a:rPr>
              <a:t>and glorify your Father in heaven.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Picture 4" descr="Image result for lighthous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6600" y="4267200"/>
            <a:ext cx="2206504" cy="1524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The Effect of Moral Upheaval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lvl="0" indent="-514350">
              <a:buFont typeface="+mj-lt"/>
              <a:buAutoNum type="arabicPeriod"/>
            </a:pPr>
            <a:r>
              <a:rPr lang="en-US" b="1" dirty="0" smtClean="0">
                <a:solidFill>
                  <a:schemeClr val="bg1"/>
                </a:solidFill>
              </a:rPr>
              <a:t>To muddy the waters regarding what is morally right and wrong</a:t>
            </a:r>
          </a:p>
          <a:p>
            <a:pPr marL="514350" indent="-514350">
              <a:buFont typeface="+mj-lt"/>
              <a:buAutoNum type="arabicPeriod"/>
            </a:pPr>
            <a:endParaRPr lang="en-US" b="1" dirty="0" smtClean="0">
              <a:solidFill>
                <a:schemeClr val="bg1"/>
              </a:solidFill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en-US" b="1" dirty="0" smtClean="0">
                <a:solidFill>
                  <a:schemeClr val="bg1"/>
                </a:solidFill>
              </a:rPr>
              <a:t>To call into question the validity of traditional Judeo-Christian moral teachings</a:t>
            </a:r>
          </a:p>
          <a:p>
            <a:pPr marL="514350" indent="-514350">
              <a:buFont typeface="+mj-lt"/>
              <a:buAutoNum type="arabicPeriod"/>
            </a:pPr>
            <a:endParaRPr lang="en-US" b="1" dirty="0" smtClean="0">
              <a:solidFill>
                <a:schemeClr val="bg1"/>
              </a:solidFill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en-US" b="1" dirty="0" smtClean="0">
                <a:solidFill>
                  <a:schemeClr val="bg1"/>
                </a:solidFill>
              </a:rPr>
              <a:t>To cause people to wonder if there even is such a thing as right or wrong.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Possible Responses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lvl="0" indent="-514350">
              <a:buFont typeface="+mj-lt"/>
              <a:buAutoNum type="arabicPeriod"/>
            </a:pPr>
            <a:r>
              <a:rPr lang="en-US" b="1" dirty="0" smtClean="0">
                <a:solidFill>
                  <a:schemeClr val="bg1"/>
                </a:solidFill>
              </a:rPr>
              <a:t>Cave-in</a:t>
            </a:r>
          </a:p>
          <a:p>
            <a:pPr marL="514350" lvl="0" indent="-514350">
              <a:buFont typeface="+mj-lt"/>
              <a:buAutoNum type="arabicPeriod"/>
            </a:pPr>
            <a:endParaRPr lang="en-US" b="1" dirty="0" smtClean="0">
              <a:solidFill>
                <a:schemeClr val="bg1"/>
              </a:solidFill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 descr="Related 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0"/>
            <a:ext cx="5212429" cy="6629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Image result for dam brea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36244" cy="609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Possible Responses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lvl="0" indent="-514350">
              <a:buFont typeface="+mj-lt"/>
              <a:buAutoNum type="arabicPeriod"/>
            </a:pPr>
            <a:r>
              <a:rPr lang="en-US" b="1" dirty="0" smtClean="0">
                <a:solidFill>
                  <a:schemeClr val="bg1"/>
                </a:solidFill>
              </a:rPr>
              <a:t>Cave-in</a:t>
            </a:r>
          </a:p>
          <a:p>
            <a:pPr marL="514350" lvl="0" indent="-514350">
              <a:buFont typeface="+mj-lt"/>
              <a:buAutoNum type="arabicPeriod"/>
            </a:pPr>
            <a:endParaRPr lang="en-US" b="1" dirty="0" smtClean="0">
              <a:solidFill>
                <a:schemeClr val="bg1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chemeClr val="bg1"/>
                </a:solidFill>
              </a:rPr>
              <a:t> Become a cave dweller</a:t>
            </a:r>
          </a:p>
          <a:p>
            <a:pPr marL="514350" indent="-514350">
              <a:buFont typeface="+mj-lt"/>
              <a:buAutoNum type="arabicPeriod"/>
            </a:pPr>
            <a:endParaRPr lang="en-US" b="1" dirty="0" smtClean="0">
              <a:solidFill>
                <a:schemeClr val="bg1"/>
              </a:solidFill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 descr="Image result for go live in a cav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980917" cy="4419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482" name="Picture 2" descr="Related 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083311" cy="6019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Possible Responses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lvl="0" indent="-514350">
              <a:buFont typeface="+mj-lt"/>
              <a:buAutoNum type="arabicPeriod"/>
            </a:pPr>
            <a:r>
              <a:rPr lang="en-US" b="1" dirty="0" smtClean="0">
                <a:solidFill>
                  <a:schemeClr val="bg1"/>
                </a:solidFill>
              </a:rPr>
              <a:t>Cave-in</a:t>
            </a:r>
          </a:p>
          <a:p>
            <a:pPr marL="514350" lvl="0" indent="-514350">
              <a:buFont typeface="+mj-lt"/>
              <a:buAutoNum type="arabicPeriod"/>
            </a:pPr>
            <a:endParaRPr lang="en-US" b="1" dirty="0" smtClean="0">
              <a:solidFill>
                <a:schemeClr val="bg1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chemeClr val="bg1"/>
                </a:solidFill>
              </a:rPr>
              <a:t> Become a cave dweller</a:t>
            </a:r>
          </a:p>
          <a:p>
            <a:pPr marL="514350" indent="-514350">
              <a:buFont typeface="+mj-lt"/>
              <a:buAutoNum type="arabicPeriod"/>
            </a:pPr>
            <a:endParaRPr lang="en-US" b="1" dirty="0" smtClean="0">
              <a:solidFill>
                <a:schemeClr val="bg1"/>
              </a:solidFill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en-US" b="1" dirty="0" smtClean="0">
                <a:solidFill>
                  <a:schemeClr val="bg1"/>
                </a:solidFill>
              </a:rPr>
              <a:t>Become a beacon of light to people lost in the cave of moral darkness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2208</TotalTime>
  <Words>237</Words>
  <Application>Microsoft Office PowerPoint</Application>
  <PresentationFormat>On-screen Show (4:3)</PresentationFormat>
  <Paragraphs>44</Paragraphs>
  <Slides>19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RIGHT, WRONG,  OR IRRELEVANT? </vt:lpstr>
      <vt:lpstr>The Effect of Moral Upheaval</vt:lpstr>
      <vt:lpstr>Possible Responses</vt:lpstr>
      <vt:lpstr>Slide 4</vt:lpstr>
      <vt:lpstr>Slide 5</vt:lpstr>
      <vt:lpstr>Possible Responses</vt:lpstr>
      <vt:lpstr>Slide 7</vt:lpstr>
      <vt:lpstr>Slide 8</vt:lpstr>
      <vt:lpstr>Possible Responses</vt:lpstr>
      <vt:lpstr>Slide 10</vt:lpstr>
      <vt:lpstr>Slide 11</vt:lpstr>
      <vt:lpstr>Slide 12</vt:lpstr>
      <vt:lpstr>Slide 13</vt:lpstr>
      <vt:lpstr>Slide 14</vt:lpstr>
      <vt:lpstr>Matthew 5:16</vt:lpstr>
      <vt:lpstr>Aims</vt:lpstr>
      <vt:lpstr>To Consider</vt:lpstr>
      <vt:lpstr>Truth to Take Home</vt:lpstr>
      <vt:lpstr>Slide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Jarry</dc:creator>
  <cp:lastModifiedBy>Secretary</cp:lastModifiedBy>
  <cp:revision>55</cp:revision>
  <dcterms:created xsi:type="dcterms:W3CDTF">2017-09-03T01:39:18Z</dcterms:created>
  <dcterms:modified xsi:type="dcterms:W3CDTF">2017-09-05T20:38:00Z</dcterms:modified>
</cp:coreProperties>
</file>