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7" r:id="rId5"/>
    <p:sldId id="265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3" r:id="rId17"/>
    <p:sldId id="273" r:id="rId18"/>
    <p:sldId id="274" r:id="rId19"/>
    <p:sldId id="284" r:id="rId20"/>
    <p:sldId id="275" r:id="rId21"/>
    <p:sldId id="285" r:id="rId22"/>
    <p:sldId id="287" r:id="rId23"/>
    <p:sldId id="288" r:id="rId24"/>
    <p:sldId id="289" r:id="rId25"/>
    <p:sldId id="290" r:id="rId26"/>
    <p:sldId id="291" r:id="rId27"/>
    <p:sldId id="276" r:id="rId28"/>
    <p:sldId id="293" r:id="rId29"/>
    <p:sldId id="294" r:id="rId30"/>
    <p:sldId id="295" r:id="rId31"/>
    <p:sldId id="296" r:id="rId32"/>
    <p:sldId id="297" r:id="rId33"/>
    <p:sldId id="28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53CF71-5B6B-4E6D-80E9-918FFF590879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42C3CC-148F-4433-9E8D-CA352DB932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3600" dirty="0" smtClean="0"/>
              <a:t>We worship God in the </a:t>
            </a:r>
            <a:r>
              <a:rPr lang="en-US" sz="3600" i="1" dirty="0" smtClean="0"/>
              <a:t>upward</a:t>
            </a:r>
            <a:r>
              <a:rPr lang="en-US" sz="3600" dirty="0" smtClean="0"/>
              <a:t> direction when we:</a:t>
            </a:r>
            <a:endParaRPr lang="en-US" sz="3600" i="1" dirty="0" smtClean="0"/>
          </a:p>
          <a:p>
            <a:pPr marL="731520" lvl="0">
              <a:buClrTx/>
            </a:pPr>
            <a:r>
              <a:rPr lang="en-US" sz="3600" dirty="0" smtClean="0"/>
              <a:t>Surrender our lives to God</a:t>
            </a:r>
            <a:endParaRPr lang="en-US" sz="3600" i="1" dirty="0" smtClean="0"/>
          </a:p>
          <a:p>
            <a:pPr marL="731520" lvl="0">
              <a:buClrTx/>
            </a:pPr>
            <a:r>
              <a:rPr lang="en-US" sz="3600" dirty="0" smtClean="0"/>
              <a:t>Give </a:t>
            </a:r>
            <a:r>
              <a:rPr lang="en-US" sz="3600" u="sng" dirty="0" smtClean="0"/>
              <a:t>praise</a:t>
            </a:r>
            <a:r>
              <a:rPr lang="en-US" sz="3600" dirty="0" smtClean="0"/>
              <a:t> to God for who He is</a:t>
            </a:r>
            <a:endParaRPr lang="en-US" sz="3600" i="1" dirty="0" smtClean="0"/>
          </a:p>
          <a:p>
            <a:pPr marL="731520" lvl="0">
              <a:buClrTx/>
            </a:pPr>
            <a:r>
              <a:rPr lang="en-US" sz="3600" dirty="0" smtClean="0"/>
              <a:t>Thank God for what He does</a:t>
            </a:r>
            <a:endParaRPr lang="en-US" sz="3600" i="1" dirty="0" smtClean="0"/>
          </a:p>
          <a:p>
            <a:pPr marL="731520" lvl="0">
              <a:buClrTx/>
            </a:pPr>
            <a:r>
              <a:rPr lang="en-US" sz="3600" dirty="0" smtClean="0"/>
              <a:t>Confess our </a:t>
            </a:r>
            <a:r>
              <a:rPr lang="en-US" sz="3600" u="sng" dirty="0" smtClean="0"/>
              <a:t>sins</a:t>
            </a:r>
            <a:r>
              <a:rPr lang="en-US" sz="3600" dirty="0" smtClean="0"/>
              <a:t> to God</a:t>
            </a:r>
            <a:endParaRPr lang="en-US" sz="3600" i="1" dirty="0" smtClean="0"/>
          </a:p>
          <a:p>
            <a:pPr marL="731520" lvl="0">
              <a:buClrTx/>
            </a:pPr>
            <a:r>
              <a:rPr lang="en-US" sz="3600" dirty="0" smtClean="0"/>
              <a:t>Expressing love and devotion to God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3600" dirty="0" smtClean="0"/>
              <a:t>We worship God in the </a:t>
            </a:r>
            <a:r>
              <a:rPr lang="en-US" sz="3600" i="1" dirty="0" smtClean="0"/>
              <a:t>outward</a:t>
            </a:r>
            <a:r>
              <a:rPr lang="en-US" sz="3600" dirty="0" smtClean="0"/>
              <a:t> direction when we:</a:t>
            </a:r>
            <a:endParaRPr lang="en-US" sz="3600" i="1" dirty="0" smtClean="0"/>
          </a:p>
          <a:p>
            <a:pPr marL="731520" lvl="0">
              <a:buClrTx/>
            </a:pPr>
            <a:r>
              <a:rPr lang="en-US" sz="3600" dirty="0" smtClean="0"/>
              <a:t>Treat others the way God wants us to</a:t>
            </a:r>
          </a:p>
          <a:p>
            <a:pPr marL="731520" lvl="0">
              <a:buClrTx/>
            </a:pPr>
            <a:r>
              <a:rPr lang="en-US" sz="3600" u="sng" dirty="0" smtClean="0"/>
              <a:t>Obey</a:t>
            </a:r>
            <a:r>
              <a:rPr lang="en-US" sz="3600" dirty="0" smtClean="0"/>
              <a:t> what God tells us to do</a:t>
            </a:r>
            <a:endParaRPr lang="en-US" sz="3600" i="1" dirty="0" smtClean="0"/>
          </a:p>
          <a:p>
            <a:pPr marL="731520" lvl="0">
              <a:buClrTx/>
            </a:pPr>
            <a:r>
              <a:rPr lang="en-US" sz="3600" dirty="0" smtClean="0"/>
              <a:t>Serve others for Jesus sake</a:t>
            </a:r>
            <a:endParaRPr lang="en-US" sz="3600" i="1" dirty="0" smtClean="0"/>
          </a:p>
          <a:p>
            <a:pPr marL="731520" lvl="0">
              <a:buClrTx/>
            </a:pPr>
            <a:r>
              <a:rPr lang="en-US" sz="3600" u="sng" dirty="0" smtClean="0"/>
              <a:t>Witness</a:t>
            </a:r>
            <a:r>
              <a:rPr lang="en-US" sz="3600" dirty="0" smtClean="0"/>
              <a:t> to others about Jesus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sz="4000" dirty="0" smtClean="0"/>
              <a:t>The ordinances, baptism and the Lord’s Supper, are acts of worship that have </a:t>
            </a:r>
            <a:r>
              <a:rPr lang="en-US" sz="4000" u="sng" dirty="0" smtClean="0"/>
              <a:t>both</a:t>
            </a:r>
            <a:r>
              <a:rPr lang="en-US" sz="4000" dirty="0" smtClean="0"/>
              <a:t> upward and outward dimensions.</a:t>
            </a:r>
            <a:endParaRPr lang="en-US" sz="4000" i="1" dirty="0" smtClean="0"/>
          </a:p>
          <a:p>
            <a:pPr indent="0">
              <a:buNone/>
            </a:pPr>
            <a:r>
              <a:rPr lang="en-US" sz="1500" dirty="0" smtClean="0"/>
              <a:t> </a:t>
            </a:r>
          </a:p>
          <a:p>
            <a:pPr indent="0">
              <a:buNone/>
            </a:pPr>
            <a:r>
              <a:rPr lang="en-US" sz="4000" i="1" dirty="0" smtClean="0"/>
              <a:t>Exalt </a:t>
            </a:r>
            <a:r>
              <a:rPr lang="en-US" sz="4000" dirty="0" smtClean="0"/>
              <a:t>is the broadest of all the E words in our Purpose Statement.  It encompasses all the other parts.  It is the </a:t>
            </a:r>
            <a:r>
              <a:rPr lang="en-US" sz="4000" u="sng" dirty="0" smtClean="0"/>
              <a:t>beginning</a:t>
            </a:r>
            <a:r>
              <a:rPr lang="en-US" sz="4000" dirty="0" smtClean="0"/>
              <a:t> and </a:t>
            </a:r>
            <a:r>
              <a:rPr lang="en-US" sz="4000" u="sng" dirty="0" smtClean="0"/>
              <a:t>end</a:t>
            </a:r>
            <a:r>
              <a:rPr lang="en-US" sz="4000" dirty="0" smtClean="0"/>
              <a:t> of all we do.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sz="4000" dirty="0" smtClean="0"/>
              <a:t>We exalt God </a:t>
            </a:r>
            <a:r>
              <a:rPr lang="en-US" sz="4000" u="sng" dirty="0" smtClean="0"/>
              <a:t>through</a:t>
            </a:r>
            <a:r>
              <a:rPr lang="en-US" sz="4000" dirty="0" smtClean="0"/>
              <a:t> Christ.</a:t>
            </a:r>
          </a:p>
          <a:p>
            <a:pPr indent="0">
              <a:buNone/>
            </a:pPr>
            <a:endParaRPr lang="en-US" sz="1400" dirty="0" smtClean="0"/>
          </a:p>
          <a:p>
            <a:pPr indent="0">
              <a:buNone/>
            </a:pPr>
            <a:r>
              <a:rPr lang="en-US" sz="4000" dirty="0" smtClean="0"/>
              <a:t>Jesus: 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No one comes to the Father except through me.  </a:t>
            </a:r>
            <a:r>
              <a:rPr lang="en-US" sz="4000" dirty="0" smtClean="0"/>
              <a:t>John </a:t>
            </a:r>
            <a:r>
              <a:rPr lang="en-US" sz="4000" dirty="0" smtClean="0"/>
              <a:t>14:6 NIV</a:t>
            </a:r>
          </a:p>
          <a:p>
            <a:pPr indent="0">
              <a:buNone/>
            </a:pPr>
            <a:endParaRPr lang="en-US" sz="1400" dirty="0" smtClean="0"/>
          </a:p>
          <a:p>
            <a:pPr indent="0">
              <a:buNone/>
            </a:pPr>
            <a:r>
              <a:rPr lang="en-US" sz="4000" dirty="0" smtClean="0"/>
              <a:t>We exalt God in the </a:t>
            </a:r>
            <a:r>
              <a:rPr lang="en-US" sz="4000" u="sng" dirty="0" smtClean="0"/>
              <a:t>power</a:t>
            </a:r>
            <a:r>
              <a:rPr lang="en-US" sz="4000" dirty="0" smtClean="0"/>
              <a:t> of the Holy Spirit.</a:t>
            </a:r>
          </a:p>
          <a:p>
            <a:pPr indent="0">
              <a:buNone/>
            </a:pPr>
            <a:endParaRPr lang="en-US" sz="1300" dirty="0" smtClean="0"/>
          </a:p>
          <a:p>
            <a:pPr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Jesus: 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you will receive power when the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HOLY SPIRIT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comes on you; and you will be my witnesses…  </a:t>
            </a:r>
            <a:r>
              <a:rPr lang="en-US" sz="4000" dirty="0" smtClean="0"/>
              <a:t>Acts 1:8 NIV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+mn-lt"/>
              </a:rPr>
              <a:t>EXTEND</a:t>
            </a:r>
            <a:endParaRPr lang="en-US" sz="6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3200" i="1" dirty="0" smtClean="0"/>
              <a:t>Eleventh Street Baptist Church exists </a:t>
            </a:r>
            <a:endParaRPr lang="en-US" sz="3200" i="1" dirty="0" smtClean="0"/>
          </a:p>
          <a:p>
            <a:pPr indent="0" algn="ctr">
              <a:buNone/>
            </a:pPr>
            <a:r>
              <a:rPr lang="en-US" sz="3200" i="1" dirty="0" smtClean="0"/>
              <a:t>to </a:t>
            </a:r>
            <a:r>
              <a:rPr lang="en-US" sz="3200" i="1" dirty="0" smtClean="0"/>
              <a:t>EXTEND God’s love to all.</a:t>
            </a:r>
          </a:p>
          <a:p>
            <a:pPr indent="0">
              <a:buNone/>
            </a:pPr>
            <a:endParaRPr lang="en-US" sz="1300" dirty="0" smtClean="0"/>
          </a:p>
          <a:p>
            <a:pPr indent="0">
              <a:buNone/>
            </a:pPr>
            <a:r>
              <a:rPr lang="en-US" sz="3600" dirty="0" smtClean="0"/>
              <a:t>To extend God’s love means to meet the </a:t>
            </a:r>
            <a:r>
              <a:rPr lang="en-US" sz="3600" u="sng" dirty="0" smtClean="0"/>
              <a:t>needs</a:t>
            </a:r>
            <a:r>
              <a:rPr lang="en-US" sz="3600" dirty="0" smtClean="0"/>
              <a:t> of people with the compassion of Christ.</a:t>
            </a:r>
          </a:p>
          <a:p>
            <a:pPr indent="0">
              <a:buNone/>
            </a:pPr>
            <a:endParaRPr lang="en-US" sz="1200" dirty="0" smtClean="0"/>
          </a:p>
          <a:p>
            <a:pPr indent="0">
              <a:buNone/>
            </a:pPr>
            <a:r>
              <a:rPr lang="en-US" sz="3600" dirty="0" smtClean="0"/>
              <a:t>Luke 10:30-37  The Parable of the Good </a:t>
            </a:r>
            <a:r>
              <a:rPr lang="en-US" sz="3600" dirty="0" smtClean="0"/>
              <a:t>Samaritan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600" dirty="0" smtClean="0"/>
              <a:t>Extending God’s love to all means:</a:t>
            </a:r>
          </a:p>
          <a:p>
            <a:pPr marL="731520" indent="0">
              <a:buClrTx/>
            </a:pPr>
            <a:r>
              <a:rPr lang="en-US" sz="3600" dirty="0" smtClean="0"/>
              <a:t>Caring </a:t>
            </a:r>
            <a:r>
              <a:rPr lang="en-US" sz="3600" dirty="0" smtClean="0"/>
              <a:t>about people who don’t know Jesus or who are </a:t>
            </a:r>
            <a:r>
              <a:rPr lang="en-US" sz="3600" u="sng" dirty="0" smtClean="0"/>
              <a:t>outside</a:t>
            </a:r>
            <a:r>
              <a:rPr lang="en-US" sz="3600" dirty="0" smtClean="0"/>
              <a:t> of our church family</a:t>
            </a:r>
          </a:p>
          <a:p>
            <a:pPr marL="731520" indent="0">
              <a:buClrTx/>
            </a:pPr>
            <a:r>
              <a:rPr lang="en-US" sz="3600" dirty="0" smtClean="0"/>
              <a:t>Helping </a:t>
            </a:r>
            <a:r>
              <a:rPr lang="en-US" sz="3600" dirty="0" smtClean="0"/>
              <a:t>the poor and needy with basic living necessities</a:t>
            </a:r>
          </a:p>
          <a:p>
            <a:pPr marL="731520" indent="0">
              <a:buClrTx/>
            </a:pPr>
            <a:r>
              <a:rPr lang="en-US" sz="3600" dirty="0" smtClean="0"/>
              <a:t>Having </a:t>
            </a:r>
            <a:r>
              <a:rPr lang="en-US" sz="3600" dirty="0" smtClean="0"/>
              <a:t>a positive </a:t>
            </a:r>
            <a:r>
              <a:rPr lang="en-US" sz="3600" u="sng" dirty="0" smtClean="0"/>
              <a:t>moral</a:t>
            </a:r>
            <a:r>
              <a:rPr lang="en-US" sz="3600" dirty="0" smtClean="0"/>
              <a:t> influence on society and our world</a:t>
            </a:r>
          </a:p>
          <a:p>
            <a:pPr marL="731520" indent="0">
              <a:buClrTx/>
            </a:pPr>
            <a:r>
              <a:rPr lang="en-US" sz="3600" dirty="0" smtClean="0"/>
              <a:t>Defending </a:t>
            </a:r>
            <a:r>
              <a:rPr lang="en-US" sz="3600" dirty="0" smtClean="0"/>
              <a:t>the helpless</a:t>
            </a:r>
          </a:p>
          <a:p>
            <a:pPr indent="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+mn-lt"/>
              </a:rPr>
              <a:t>EVANGELIZE</a:t>
            </a:r>
            <a:endParaRPr lang="en-US" sz="6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3200" i="1" dirty="0" smtClean="0"/>
              <a:t>Eleventh Street Baptist Church exists </a:t>
            </a:r>
            <a:endParaRPr lang="en-US" sz="3200" i="1" dirty="0" smtClean="0"/>
          </a:p>
          <a:p>
            <a:pPr indent="0" algn="ctr">
              <a:buNone/>
            </a:pPr>
            <a:r>
              <a:rPr lang="en-US" sz="3200" i="1" dirty="0" smtClean="0"/>
              <a:t>to EVANGELIZE the lost </a:t>
            </a:r>
            <a:endParaRPr lang="en-US" sz="3200" i="1" dirty="0" smtClean="0"/>
          </a:p>
          <a:p>
            <a:pPr indent="0" algn="ctr">
              <a:buNone/>
            </a:pPr>
            <a:r>
              <a:rPr lang="en-US" sz="3200" i="1" dirty="0" smtClean="0"/>
              <a:t>with </a:t>
            </a:r>
            <a:r>
              <a:rPr lang="en-US" sz="3200" i="1" dirty="0" smtClean="0"/>
              <a:t>the gospel of Jesus Christ.</a:t>
            </a:r>
            <a:endParaRPr lang="en-US" sz="3200" i="1" dirty="0" smtClean="0"/>
          </a:p>
          <a:p>
            <a:pPr indent="0">
              <a:buNone/>
            </a:pPr>
            <a:endParaRPr lang="en-US" sz="1300" dirty="0" smtClean="0"/>
          </a:p>
          <a:p>
            <a:pPr indent="0">
              <a:buNone/>
            </a:pPr>
            <a:r>
              <a:rPr lang="en-US" sz="3600" dirty="0" smtClean="0"/>
              <a:t>To evangelize means to share the great good news of salvation in Jesus with those who are </a:t>
            </a:r>
            <a:r>
              <a:rPr lang="en-US" sz="3600" u="sng" dirty="0" smtClean="0"/>
              <a:t>lost</a:t>
            </a:r>
            <a:r>
              <a:rPr lang="en-US" sz="3600" dirty="0" smtClean="0"/>
              <a:t> and dying because of their sins.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4000" i="1" dirty="0" smtClean="0"/>
              <a:t>For the Son of Man came to seek and to save what was lost.</a:t>
            </a:r>
            <a:r>
              <a:rPr lang="en-US" sz="4000" dirty="0" smtClean="0"/>
              <a:t>  </a:t>
            </a:r>
            <a:endParaRPr lang="en-US" sz="4000" dirty="0" smtClean="0"/>
          </a:p>
          <a:p>
            <a:pPr indent="0">
              <a:buNone/>
            </a:pPr>
            <a:r>
              <a:rPr lang="en-US" sz="4000" dirty="0" smtClean="0"/>
              <a:t>Luke </a:t>
            </a:r>
            <a:r>
              <a:rPr lang="en-US" sz="4000" dirty="0" smtClean="0"/>
              <a:t>19:10  NIV</a:t>
            </a:r>
          </a:p>
          <a:p>
            <a:pPr indent="0">
              <a:buNone/>
            </a:pPr>
            <a:r>
              <a:rPr lang="en-US" sz="1800" dirty="0" smtClean="0"/>
              <a:t> </a:t>
            </a:r>
          </a:p>
          <a:p>
            <a:pPr indent="0">
              <a:buNone/>
            </a:pPr>
            <a:r>
              <a:rPr lang="en-US" sz="4000" dirty="0" smtClean="0"/>
              <a:t>Jesus told His disciples:  </a:t>
            </a:r>
            <a:r>
              <a:rPr lang="en-US" sz="4000" i="1" dirty="0" smtClean="0"/>
              <a:t>…you will be my witnesses in Jerusalem, and in all Judea and Samaria, and to the ends of the earth.</a:t>
            </a:r>
            <a:r>
              <a:rPr lang="en-US" sz="4000" dirty="0" smtClean="0"/>
              <a:t>  Acts 1:8 NIV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4290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600" dirty="0" smtClean="0"/>
              <a:t>The message of salvation through faith in Jesus is to be spread throughout the world starting from </a:t>
            </a:r>
            <a:r>
              <a:rPr lang="en-US" sz="3600" u="sng" dirty="0" smtClean="0"/>
              <a:t>home</a:t>
            </a:r>
            <a:r>
              <a:rPr lang="en-US" sz="3600" dirty="0" smtClean="0"/>
              <a:t> and expanding outward in ever widening circles.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+mn-lt"/>
              </a:rPr>
              <a:t>EDIFY</a:t>
            </a:r>
            <a:endParaRPr lang="en-US" sz="6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3200" i="1" dirty="0" smtClean="0"/>
              <a:t>Eleventh Street Baptist Church exists </a:t>
            </a:r>
            <a:endParaRPr lang="en-US" sz="3200" i="1" dirty="0" smtClean="0"/>
          </a:p>
          <a:p>
            <a:pPr indent="0" algn="ctr">
              <a:buNone/>
            </a:pPr>
            <a:r>
              <a:rPr lang="en-US" sz="3200" i="1" dirty="0" smtClean="0"/>
              <a:t>to EDIFY the body of believers</a:t>
            </a:r>
            <a:r>
              <a:rPr lang="en-US" sz="3200" i="1" dirty="0" smtClean="0"/>
              <a:t>.</a:t>
            </a:r>
          </a:p>
          <a:p>
            <a:pPr indent="0" algn="ctr">
              <a:buNone/>
            </a:pPr>
            <a:endParaRPr lang="en-US" sz="1300" dirty="0" smtClean="0"/>
          </a:p>
          <a:p>
            <a:pPr indent="0">
              <a:buNone/>
            </a:pPr>
            <a:r>
              <a:rPr lang="en-US" sz="3600" dirty="0" smtClean="0"/>
              <a:t>To edify the body means to </a:t>
            </a:r>
            <a:r>
              <a:rPr lang="en-US" sz="3600" u="sng" dirty="0" smtClean="0"/>
              <a:t>build</a:t>
            </a:r>
            <a:r>
              <a:rPr lang="en-US" sz="3600" dirty="0" smtClean="0"/>
              <a:t> up or strengthen other believers.  This refers to the special fellowship or </a:t>
            </a:r>
            <a:r>
              <a:rPr lang="en-US" sz="3600" i="1" dirty="0" err="1" smtClean="0"/>
              <a:t>koinonia</a:t>
            </a:r>
            <a:r>
              <a:rPr lang="en-US" sz="3600" dirty="0" smtClean="0"/>
              <a:t> members of the body are to have together.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Eleventh Street Baptist Church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153400" cy="3657600"/>
          </a:xfrm>
        </p:spPr>
        <p:txBody>
          <a:bodyPr/>
          <a:lstStyle/>
          <a:p>
            <a:pPr lvl="0" algn="l">
              <a:buClr>
                <a:srgbClr val="FE8637"/>
              </a:buClr>
            </a:pPr>
            <a:r>
              <a:rPr lang="en-US" sz="2800" i="1" dirty="0" smtClean="0"/>
              <a:t>EXALTING GOD…</a:t>
            </a:r>
          </a:p>
          <a:p>
            <a:pPr lvl="0" algn="l">
              <a:buClr>
                <a:srgbClr val="FE8637"/>
              </a:buClr>
            </a:pPr>
            <a:r>
              <a:rPr lang="en-US" sz="2800" dirty="0" smtClean="0"/>
              <a:t>	Extending God’s Love</a:t>
            </a:r>
          </a:p>
          <a:p>
            <a:pPr lvl="0" algn="l">
              <a:buClr>
                <a:srgbClr val="FE8637"/>
              </a:buClr>
            </a:pPr>
            <a:r>
              <a:rPr lang="en-US" sz="2800" dirty="0" smtClean="0"/>
              <a:t>		Evangelizing the Lost</a:t>
            </a:r>
          </a:p>
          <a:p>
            <a:pPr lvl="0" algn="l">
              <a:buClr>
                <a:srgbClr val="FE8637"/>
              </a:buClr>
            </a:pPr>
            <a:r>
              <a:rPr lang="en-US" sz="2800" dirty="0" smtClean="0"/>
              <a:t>			Edifying the Body</a:t>
            </a:r>
          </a:p>
          <a:p>
            <a:pPr lvl="0" algn="l">
              <a:buClr>
                <a:srgbClr val="FE8637"/>
              </a:buClr>
            </a:pPr>
            <a:r>
              <a:rPr lang="en-US" sz="2800" dirty="0" smtClean="0"/>
              <a:t>				Equipping the Saints</a:t>
            </a:r>
          </a:p>
          <a:p>
            <a:pPr lvl="0" algn="l">
              <a:buClr>
                <a:srgbClr val="FE8637"/>
              </a:buClr>
            </a:pPr>
            <a:r>
              <a:rPr lang="en-US" sz="2800" i="1" dirty="0" smtClean="0"/>
              <a:t>					TO SERVE THE LORD!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400" dirty="0" smtClean="0"/>
              <a:t>Jesus:</a:t>
            </a:r>
            <a:r>
              <a:rPr lang="en-US" sz="3400" i="1" dirty="0" smtClean="0"/>
              <a:t>  A new command I give you:  </a:t>
            </a:r>
            <a:r>
              <a:rPr lang="en-US" sz="3400" b="1" i="1" dirty="0" smtClean="0"/>
              <a:t>LOVE ONE ANOTHER</a:t>
            </a:r>
            <a:r>
              <a:rPr lang="en-US" sz="3400" i="1" dirty="0" smtClean="0"/>
              <a:t>.  As I have loved you, so you must love one another.  By this all men will know that you are my disciples, if you love one another.</a:t>
            </a:r>
            <a:r>
              <a:rPr lang="en-US" sz="3400" dirty="0" smtClean="0"/>
              <a:t>  John 13:34-35 </a:t>
            </a:r>
            <a:r>
              <a:rPr lang="en-US" sz="3400" dirty="0" smtClean="0"/>
              <a:t>NIV</a:t>
            </a:r>
          </a:p>
          <a:p>
            <a:pPr indent="0">
              <a:buNone/>
            </a:pPr>
            <a:endParaRPr lang="en-US" sz="1200" dirty="0" smtClean="0"/>
          </a:p>
          <a:p>
            <a:pPr indent="0">
              <a:buNone/>
            </a:pPr>
            <a:r>
              <a:rPr lang="en-US" sz="3400" i="1" dirty="0" smtClean="0"/>
              <a:t>From him the whole body, joined and held together by every supporting ligament, grows and </a:t>
            </a:r>
            <a:r>
              <a:rPr lang="en-US" sz="3400" b="1" i="1" dirty="0" smtClean="0"/>
              <a:t>BUILDS ITSELF UP</a:t>
            </a:r>
            <a:r>
              <a:rPr lang="en-US" sz="3400" i="1" dirty="0" smtClean="0"/>
              <a:t> in love, as each part does its work.</a:t>
            </a:r>
            <a:r>
              <a:rPr lang="en-US" sz="3400" dirty="0" smtClean="0"/>
              <a:t>  </a:t>
            </a:r>
            <a:endParaRPr lang="en-US" sz="3400" dirty="0" smtClean="0"/>
          </a:p>
          <a:p>
            <a:pPr indent="0">
              <a:buNone/>
            </a:pPr>
            <a:r>
              <a:rPr lang="en-US" sz="3400" dirty="0" smtClean="0"/>
              <a:t>Ephesians </a:t>
            </a:r>
            <a:r>
              <a:rPr lang="en-US" sz="3400" dirty="0" smtClean="0"/>
              <a:t>4:16 NIV</a:t>
            </a:r>
          </a:p>
          <a:p>
            <a:pPr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400" dirty="0" smtClean="0"/>
              <a:t>Edifying the body of believers means:</a:t>
            </a:r>
          </a:p>
          <a:p>
            <a:pPr marL="731520" indent="-457200">
              <a:buClrTx/>
            </a:pPr>
            <a:r>
              <a:rPr lang="en-US" sz="3400" dirty="0" smtClean="0"/>
              <a:t>Caring </a:t>
            </a:r>
            <a:r>
              <a:rPr lang="en-US" sz="3400" dirty="0" smtClean="0"/>
              <a:t>particularly about those who are members of our own church </a:t>
            </a:r>
            <a:r>
              <a:rPr lang="en-US" sz="3400" u="sng" dirty="0" smtClean="0"/>
              <a:t>family</a:t>
            </a:r>
          </a:p>
          <a:p>
            <a:pPr marL="731520" indent="-457200">
              <a:buClrTx/>
            </a:pPr>
            <a:r>
              <a:rPr lang="en-US" sz="3400" dirty="0" smtClean="0"/>
              <a:t>Meeting </a:t>
            </a:r>
            <a:r>
              <a:rPr lang="en-US" sz="3400" dirty="0" smtClean="0"/>
              <a:t>needs of all kinds</a:t>
            </a:r>
          </a:p>
          <a:p>
            <a:pPr marL="731520" indent="-457200">
              <a:buClrTx/>
            </a:pPr>
            <a:r>
              <a:rPr lang="en-US" sz="3400" dirty="0" smtClean="0"/>
              <a:t>Getting </a:t>
            </a:r>
            <a:r>
              <a:rPr lang="en-US" sz="3400" u="sng" dirty="0" smtClean="0"/>
              <a:t>together</a:t>
            </a:r>
            <a:r>
              <a:rPr lang="en-US" sz="3400" dirty="0" smtClean="0"/>
              <a:t> and staying in contact</a:t>
            </a:r>
          </a:p>
          <a:p>
            <a:pPr marL="731520" indent="-457200">
              <a:buClrTx/>
            </a:pPr>
            <a:r>
              <a:rPr lang="en-US" sz="3400" dirty="0" smtClean="0"/>
              <a:t>Treating </a:t>
            </a:r>
            <a:r>
              <a:rPr lang="en-US" sz="3400" dirty="0" smtClean="0"/>
              <a:t>each other with kindness and respect </a:t>
            </a:r>
          </a:p>
          <a:p>
            <a:pPr marL="731520" indent="-457200">
              <a:buClrTx/>
            </a:pPr>
            <a:r>
              <a:rPr lang="en-US" sz="3400" dirty="0" smtClean="0"/>
              <a:t>Working </a:t>
            </a:r>
            <a:r>
              <a:rPr lang="en-US" sz="3400" dirty="0" smtClean="0"/>
              <a:t>to keep </a:t>
            </a:r>
            <a:r>
              <a:rPr lang="en-US" sz="3400" u="sng" dirty="0" smtClean="0"/>
              <a:t>peace</a:t>
            </a:r>
            <a:r>
              <a:rPr lang="en-US" sz="3400" dirty="0" smtClean="0"/>
              <a:t> within the church family</a:t>
            </a:r>
          </a:p>
          <a:p>
            <a:pPr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+mn-lt"/>
              </a:rPr>
              <a:t>EQUIP</a:t>
            </a:r>
            <a:endParaRPr lang="en-US" sz="6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3600" i="1" dirty="0" smtClean="0"/>
              <a:t>Eleventh Street Baptist Church exists </a:t>
            </a:r>
            <a:endParaRPr lang="en-US" sz="3600" i="1" dirty="0" smtClean="0"/>
          </a:p>
          <a:p>
            <a:pPr indent="0" algn="ctr">
              <a:buNone/>
            </a:pPr>
            <a:r>
              <a:rPr lang="en-US" sz="3600" i="1" dirty="0" smtClean="0"/>
              <a:t>to EQUIP the saints to serve the Lord</a:t>
            </a:r>
            <a:r>
              <a:rPr lang="en-US" sz="3600" i="1" dirty="0" smtClean="0"/>
              <a:t>.</a:t>
            </a:r>
          </a:p>
          <a:p>
            <a:pPr indent="0" algn="ctr">
              <a:buNone/>
            </a:pPr>
            <a:endParaRPr lang="en-US" sz="1300" dirty="0" smtClean="0"/>
          </a:p>
          <a:p>
            <a:pPr indent="0">
              <a:buNone/>
            </a:pPr>
            <a:r>
              <a:rPr lang="en-US" sz="3600" dirty="0" smtClean="0"/>
              <a:t>To equip the saints means to </a:t>
            </a:r>
            <a:r>
              <a:rPr lang="en-US" sz="3600" u="sng" dirty="0" smtClean="0"/>
              <a:t>teach </a:t>
            </a:r>
            <a:r>
              <a:rPr lang="en-US" sz="3600" dirty="0" smtClean="0"/>
              <a:t>believers how to be disciples or followers of Jesus.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sz="3600" dirty="0" smtClean="0"/>
              <a:t>Jesus:  </a:t>
            </a:r>
            <a:r>
              <a:rPr lang="en-US" sz="3600" i="1" dirty="0" smtClean="0"/>
              <a:t>Therefore go and </a:t>
            </a:r>
            <a:r>
              <a:rPr lang="en-US" sz="3600" b="1" i="1" dirty="0" smtClean="0"/>
              <a:t>MAKE DISCIPLES</a:t>
            </a:r>
            <a:r>
              <a:rPr lang="en-US" sz="3600" i="1" dirty="0" smtClean="0"/>
              <a:t> of all nations, baptizing them in the name of the Father and of the Son and of the Holy Spirit, and </a:t>
            </a:r>
            <a:r>
              <a:rPr lang="en-US" sz="3600" b="1" i="1" dirty="0" smtClean="0"/>
              <a:t>TEACHING</a:t>
            </a:r>
            <a:r>
              <a:rPr lang="en-US" sz="3600" i="1" dirty="0" smtClean="0"/>
              <a:t> them to obey everything I have commanded you.  </a:t>
            </a:r>
            <a:endParaRPr lang="en-US" sz="3600" i="1" dirty="0" smtClean="0"/>
          </a:p>
          <a:p>
            <a:pPr indent="0">
              <a:buNone/>
            </a:pPr>
            <a:r>
              <a:rPr lang="en-US" sz="3600" dirty="0" smtClean="0"/>
              <a:t>Matthew </a:t>
            </a:r>
            <a:r>
              <a:rPr lang="en-US" sz="3600" dirty="0" smtClean="0"/>
              <a:t>28:19-20 NIV</a:t>
            </a:r>
          </a:p>
          <a:p>
            <a:pPr indent="0">
              <a:buNone/>
            </a:pPr>
            <a:r>
              <a:rPr lang="en-US" sz="1400" dirty="0" smtClean="0"/>
              <a:t> </a:t>
            </a:r>
          </a:p>
          <a:p>
            <a:pPr indent="0">
              <a:buNone/>
            </a:pPr>
            <a:r>
              <a:rPr lang="en-US" sz="3600" dirty="0" smtClean="0"/>
              <a:t>As Christians, we try to teach our members how to become more and more like </a:t>
            </a:r>
            <a:r>
              <a:rPr lang="en-US" sz="3600" u="sng" dirty="0" smtClean="0"/>
              <a:t>Christ</a:t>
            </a:r>
            <a:r>
              <a:rPr lang="en-US" sz="3600" dirty="0" smtClean="0"/>
              <a:t>.</a:t>
            </a:r>
          </a:p>
          <a:p>
            <a:pPr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en-US" sz="7300" b="1" dirty="0" smtClean="0">
                <a:solidFill>
                  <a:schemeClr val="tx1"/>
                </a:solidFill>
                <a:latin typeface="+mn-lt"/>
              </a:rPr>
              <a:t>STRATEGY</a:t>
            </a:r>
            <a:br>
              <a:rPr lang="en-US" sz="73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How 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we are going to do what we do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267200"/>
          </a:xfrm>
        </p:spPr>
        <p:txBody>
          <a:bodyPr>
            <a:normAutofit fontScale="92500"/>
          </a:bodyPr>
          <a:lstStyle/>
          <a:p>
            <a:pPr indent="0">
              <a:buNone/>
            </a:pPr>
            <a:r>
              <a:rPr lang="en-US" sz="3200" b="1" i="1" dirty="0" smtClean="0"/>
              <a:t>Primary Strategy</a:t>
            </a:r>
            <a:endParaRPr lang="en-US" sz="3200" b="1" dirty="0" smtClean="0"/>
          </a:p>
          <a:p>
            <a:pPr indent="0">
              <a:buNone/>
            </a:pPr>
            <a:r>
              <a:rPr lang="en-US" sz="1200" i="1" dirty="0" smtClean="0"/>
              <a:t> </a:t>
            </a:r>
            <a:endParaRPr lang="en-US" sz="1200" dirty="0" smtClean="0"/>
          </a:p>
          <a:p>
            <a:pPr indent="0">
              <a:buNone/>
            </a:pPr>
            <a:r>
              <a:rPr lang="en-US" sz="3600" dirty="0" smtClean="0"/>
              <a:t>1.  Encourage members to get </a:t>
            </a:r>
            <a:r>
              <a:rPr lang="en-US" sz="3600" u="sng" dirty="0" smtClean="0"/>
              <a:t>close</a:t>
            </a:r>
            <a:r>
              <a:rPr lang="en-US" sz="3600" dirty="0" smtClean="0"/>
              <a:t> to God and to stay there.</a:t>
            </a:r>
          </a:p>
          <a:p>
            <a:pPr indent="0">
              <a:buNone/>
            </a:pPr>
            <a:r>
              <a:rPr lang="en-US" sz="1200" dirty="0" smtClean="0"/>
              <a:t> </a:t>
            </a:r>
          </a:p>
          <a:p>
            <a:pPr indent="0">
              <a:buNone/>
            </a:pPr>
            <a:r>
              <a:rPr lang="en-US" sz="3600" dirty="0" smtClean="0"/>
              <a:t>Jesus:  </a:t>
            </a:r>
            <a:r>
              <a:rPr lang="en-US" sz="3600" i="1" dirty="0" smtClean="0"/>
              <a:t>I am the vine; you are the branches.  If a man remains in me and I in him, he will bear much fruit; apart from me you can do nothing.</a:t>
            </a:r>
            <a:r>
              <a:rPr lang="en-US" sz="3600" dirty="0" smtClean="0"/>
              <a:t>  John 15:5 NIV</a:t>
            </a:r>
          </a:p>
          <a:p>
            <a:pPr marL="514350" indent="0">
              <a:buClr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sz="3600" dirty="0" smtClean="0"/>
              <a:t>2.  Encourage members to </a:t>
            </a:r>
            <a:r>
              <a:rPr lang="en-US" sz="3600" u="sng" dirty="0" smtClean="0"/>
              <a:t>listen</a:t>
            </a:r>
            <a:r>
              <a:rPr lang="en-US" sz="3600" dirty="0" smtClean="0"/>
              <a:t> to what God is saying and watch for what God is doing.</a:t>
            </a:r>
          </a:p>
          <a:p>
            <a:pPr indent="0">
              <a:buNone/>
            </a:pPr>
            <a:r>
              <a:rPr lang="en-US" sz="1200" dirty="0" smtClean="0"/>
              <a:t> </a:t>
            </a:r>
          </a:p>
          <a:p>
            <a:pPr indent="0">
              <a:buNone/>
            </a:pPr>
            <a:r>
              <a:rPr lang="en-US" sz="3600" dirty="0" smtClean="0"/>
              <a:t>Jesus’ example:  </a:t>
            </a:r>
            <a:r>
              <a:rPr lang="en-US" sz="3600" i="1" dirty="0" smtClean="0"/>
              <a:t>My Father is always at his work to this very day, and I, too, am working…I tell you the truth, the Son can do nothing by himself; he can do only what he sees his Father doing, because whatever the Father does the Son also does.</a:t>
            </a:r>
            <a:r>
              <a:rPr lang="en-US" sz="3600" dirty="0" smtClean="0"/>
              <a:t>  John 5:17,19 NIV</a:t>
            </a:r>
          </a:p>
          <a:p>
            <a:pPr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sz="3600" i="1" dirty="0" smtClean="0"/>
              <a:t>But when he, the Spirit of truth, comes, he will guide you into all truth.</a:t>
            </a:r>
            <a:r>
              <a:rPr lang="en-US" sz="3600" dirty="0" smtClean="0"/>
              <a:t>  </a:t>
            </a:r>
            <a:endParaRPr lang="en-US" sz="3600" smtClean="0"/>
          </a:p>
          <a:p>
            <a:pPr indent="0">
              <a:buNone/>
            </a:pPr>
            <a:r>
              <a:rPr lang="en-US" sz="3600" smtClean="0"/>
              <a:t>John </a:t>
            </a:r>
            <a:r>
              <a:rPr lang="en-US" sz="3600" dirty="0" smtClean="0"/>
              <a:t>16:13 NIV</a:t>
            </a:r>
          </a:p>
          <a:p>
            <a:pPr indent="0">
              <a:buNone/>
            </a:pPr>
            <a:r>
              <a:rPr lang="en-US" sz="1300" dirty="0" smtClean="0"/>
              <a:t> </a:t>
            </a:r>
          </a:p>
          <a:p>
            <a:pPr indent="0">
              <a:buNone/>
            </a:pPr>
            <a:r>
              <a:rPr lang="en-US" sz="3600" dirty="0" smtClean="0"/>
              <a:t>3.  Encourage members to </a:t>
            </a:r>
            <a:r>
              <a:rPr lang="en-US" sz="3600" u="sng" dirty="0" smtClean="0"/>
              <a:t>obey</a:t>
            </a:r>
            <a:r>
              <a:rPr lang="en-US" sz="3600" dirty="0" smtClean="0"/>
              <a:t> whatever God tells them to do and to join God wherever they see Him working.</a:t>
            </a:r>
          </a:p>
          <a:p>
            <a:pPr indent="0">
              <a:buNone/>
            </a:pPr>
            <a:r>
              <a:rPr lang="en-US" sz="1300" dirty="0" smtClean="0"/>
              <a:t> </a:t>
            </a:r>
          </a:p>
          <a:p>
            <a:pPr indent="0">
              <a:buNone/>
            </a:pPr>
            <a:r>
              <a:rPr lang="en-US" sz="3600" i="1" dirty="0" smtClean="0"/>
              <a:t>Whoever has my commands and </a:t>
            </a:r>
            <a:r>
              <a:rPr lang="en-US" sz="3600" b="1" i="1" dirty="0" smtClean="0"/>
              <a:t>OBEYS</a:t>
            </a:r>
            <a:r>
              <a:rPr lang="en-US" sz="3600" i="1" dirty="0" smtClean="0"/>
              <a:t> them, he is the one who loves me.  </a:t>
            </a:r>
            <a:r>
              <a:rPr lang="en-US" sz="3600" dirty="0" smtClean="0"/>
              <a:t>John 14:21 NIV</a:t>
            </a:r>
          </a:p>
          <a:p>
            <a:pPr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4000" b="1" i="1" dirty="0" smtClean="0"/>
              <a:t>Secondary Strategy</a:t>
            </a:r>
            <a:endParaRPr lang="en-US" sz="4000" b="1" dirty="0" smtClean="0"/>
          </a:p>
          <a:p>
            <a:pPr indent="0">
              <a:buNone/>
            </a:pPr>
            <a:r>
              <a:rPr lang="en-US" sz="4000" dirty="0" smtClean="0"/>
              <a:t> </a:t>
            </a:r>
          </a:p>
          <a:p>
            <a:pPr indent="0">
              <a:buNone/>
            </a:pPr>
            <a:r>
              <a:rPr lang="en-US" sz="4000" dirty="0" smtClean="0"/>
              <a:t>The parts of our Purpose Statement can be arranged in a natural </a:t>
            </a:r>
            <a:r>
              <a:rPr lang="en-US" sz="4000" u="sng" dirty="0" smtClean="0"/>
              <a:t>sequence</a:t>
            </a:r>
            <a:r>
              <a:rPr lang="en-US" sz="4000" dirty="0" smtClean="0"/>
              <a:t>.  We encourage those whom God brings to our church along the path of discipleship defined by this sequence.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1458913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EXTEND</a:t>
            </a:r>
          </a:p>
          <a:p>
            <a:pPr algn="ctr"/>
            <a:r>
              <a:rPr lang="en-US" sz="2400" dirty="0"/>
              <a:t>LOVE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57400" y="1066800"/>
            <a:ext cx="1304925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EVAN-</a:t>
            </a:r>
          </a:p>
          <a:p>
            <a:pPr algn="ctr"/>
            <a:r>
              <a:rPr lang="en-US" sz="2400" dirty="0"/>
              <a:t>GELIZE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505200" y="1066800"/>
            <a:ext cx="1905000" cy="708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/>
              <a:t>EXALT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5562600" y="1066800"/>
            <a:ext cx="1219200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EDIFY</a:t>
            </a:r>
          </a:p>
          <a:p>
            <a:endParaRPr lang="en-US" sz="2400"/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6934200" y="1066800"/>
            <a:ext cx="1169988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EQUIP</a:t>
            </a:r>
          </a:p>
          <a:p>
            <a:endParaRPr lang="en-US" sz="2400"/>
          </a:p>
        </p:txBody>
      </p:sp>
      <p:sp>
        <p:nvSpPr>
          <p:cNvPr id="15367" name="AutoShape 10"/>
          <p:cNvSpPr>
            <a:spLocks noChangeArrowheads="1"/>
          </p:cNvSpPr>
          <p:nvPr/>
        </p:nvSpPr>
        <p:spPr bwMode="auto">
          <a:xfrm>
            <a:off x="1295400" y="2133600"/>
            <a:ext cx="1219200" cy="485775"/>
          </a:xfrm>
          <a:prstGeom prst="rightArrow">
            <a:avLst>
              <a:gd name="adj1" fmla="val 50000"/>
              <a:gd name="adj2" fmla="val 62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8" name="AutoShape 11"/>
          <p:cNvSpPr>
            <a:spLocks noChangeArrowheads="1"/>
          </p:cNvSpPr>
          <p:nvPr/>
        </p:nvSpPr>
        <p:spPr bwMode="auto">
          <a:xfrm>
            <a:off x="2819400" y="2133600"/>
            <a:ext cx="1219200" cy="485775"/>
          </a:xfrm>
          <a:prstGeom prst="rightArrow">
            <a:avLst>
              <a:gd name="adj1" fmla="val 50000"/>
              <a:gd name="adj2" fmla="val 62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utoShape 12"/>
          <p:cNvSpPr>
            <a:spLocks noChangeArrowheads="1"/>
          </p:cNvSpPr>
          <p:nvPr/>
        </p:nvSpPr>
        <p:spPr bwMode="auto">
          <a:xfrm>
            <a:off x="4648200" y="2133600"/>
            <a:ext cx="1219200" cy="485775"/>
          </a:xfrm>
          <a:prstGeom prst="rightArrow">
            <a:avLst>
              <a:gd name="adj1" fmla="val 50000"/>
              <a:gd name="adj2" fmla="val 62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13"/>
          <p:cNvSpPr>
            <a:spLocks noChangeArrowheads="1"/>
          </p:cNvSpPr>
          <p:nvPr/>
        </p:nvSpPr>
        <p:spPr bwMode="auto">
          <a:xfrm>
            <a:off x="6248400" y="2133600"/>
            <a:ext cx="1219200" cy="485775"/>
          </a:xfrm>
          <a:prstGeom prst="rightArrow">
            <a:avLst>
              <a:gd name="adj1" fmla="val 50000"/>
              <a:gd name="adj2" fmla="val 62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4"/>
          <p:cNvSpPr>
            <a:spLocks noChangeArrowheads="1"/>
          </p:cNvSpPr>
          <p:nvPr/>
        </p:nvSpPr>
        <p:spPr bwMode="auto">
          <a:xfrm>
            <a:off x="685800" y="2895600"/>
            <a:ext cx="12350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/>
              <a:t>Project </a:t>
            </a:r>
          </a:p>
          <a:p>
            <a:pPr algn="ctr"/>
            <a:r>
              <a:rPr lang="en-US" sz="2400" dirty="0"/>
              <a:t>Living </a:t>
            </a:r>
          </a:p>
          <a:p>
            <a:pPr algn="ctr"/>
            <a:r>
              <a:rPr lang="en-US" sz="2400" dirty="0"/>
              <a:t>Water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Fall </a:t>
            </a:r>
          </a:p>
          <a:p>
            <a:pPr algn="ctr"/>
            <a:r>
              <a:rPr lang="en-US" sz="2400" dirty="0"/>
              <a:t>Festival</a:t>
            </a:r>
          </a:p>
        </p:txBody>
      </p:sp>
      <p:sp>
        <p:nvSpPr>
          <p:cNvPr id="15372" name="Rectangle 15"/>
          <p:cNvSpPr>
            <a:spLocks noChangeArrowheads="1"/>
          </p:cNvSpPr>
          <p:nvPr/>
        </p:nvSpPr>
        <p:spPr bwMode="auto">
          <a:xfrm>
            <a:off x="2209800" y="2895600"/>
            <a:ext cx="1422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/>
              <a:t>Home </a:t>
            </a:r>
          </a:p>
          <a:p>
            <a:pPr algn="ctr"/>
            <a:r>
              <a:rPr lang="en-US" sz="2400" dirty="0"/>
              <a:t>Visitation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err="1"/>
              <a:t>Evang</a:t>
            </a:r>
            <a:r>
              <a:rPr lang="en-US" sz="2400" dirty="0"/>
              <a:t>-</a:t>
            </a:r>
          </a:p>
          <a:p>
            <a:pPr algn="ctr"/>
            <a:r>
              <a:rPr lang="en-US" sz="2400" dirty="0" err="1"/>
              <a:t>elistic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 err="1"/>
              <a:t>Presen</a:t>
            </a:r>
            <a:r>
              <a:rPr lang="en-US" sz="2400" dirty="0"/>
              <a:t>-</a:t>
            </a:r>
          </a:p>
          <a:p>
            <a:pPr algn="ctr"/>
            <a:r>
              <a:rPr lang="en-US" sz="2400" dirty="0" err="1"/>
              <a:t>tations</a:t>
            </a:r>
            <a:r>
              <a:rPr lang="en-US" sz="2400" dirty="0"/>
              <a:t> </a:t>
            </a:r>
          </a:p>
        </p:txBody>
      </p:sp>
      <p:sp>
        <p:nvSpPr>
          <p:cNvPr id="15373" name="Rectangle 16"/>
          <p:cNvSpPr>
            <a:spLocks noChangeArrowheads="1"/>
          </p:cNvSpPr>
          <p:nvPr/>
        </p:nvSpPr>
        <p:spPr bwMode="auto">
          <a:xfrm>
            <a:off x="3886200" y="2819400"/>
            <a:ext cx="1371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/>
              <a:t>Morning </a:t>
            </a:r>
          </a:p>
          <a:p>
            <a:pPr algn="ctr"/>
            <a:r>
              <a:rPr lang="en-US" sz="2400" dirty="0"/>
              <a:t>Worship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Prayer </a:t>
            </a:r>
          </a:p>
          <a:p>
            <a:pPr algn="ctr"/>
            <a:r>
              <a:rPr lang="en-US" sz="2400" dirty="0"/>
              <a:t>Meeting</a:t>
            </a:r>
          </a:p>
        </p:txBody>
      </p:sp>
      <p:sp>
        <p:nvSpPr>
          <p:cNvPr id="15374" name="Rectangle 17"/>
          <p:cNvSpPr>
            <a:spLocks noChangeArrowheads="1"/>
          </p:cNvSpPr>
          <p:nvPr/>
        </p:nvSpPr>
        <p:spPr bwMode="auto">
          <a:xfrm>
            <a:off x="5562600" y="2819400"/>
            <a:ext cx="13033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/>
              <a:t>Sunday </a:t>
            </a:r>
          </a:p>
          <a:p>
            <a:pPr algn="ctr"/>
            <a:r>
              <a:rPr lang="en-US" sz="2400" dirty="0"/>
              <a:t>School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Small </a:t>
            </a:r>
          </a:p>
          <a:p>
            <a:pPr algn="ctr"/>
            <a:r>
              <a:rPr lang="en-US" sz="2400" dirty="0"/>
              <a:t>Groups</a:t>
            </a:r>
          </a:p>
        </p:txBody>
      </p:sp>
      <p:sp>
        <p:nvSpPr>
          <p:cNvPr id="15375" name="Rectangle 18"/>
          <p:cNvSpPr>
            <a:spLocks noChangeArrowheads="1"/>
          </p:cNvSpPr>
          <p:nvPr/>
        </p:nvSpPr>
        <p:spPr bwMode="auto">
          <a:xfrm>
            <a:off x="6934200" y="2819400"/>
            <a:ext cx="14208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/>
              <a:t>Disciple-</a:t>
            </a:r>
          </a:p>
          <a:p>
            <a:pPr algn="ctr"/>
            <a:r>
              <a:rPr lang="en-US" sz="2400" dirty="0"/>
              <a:t>ship</a:t>
            </a:r>
          </a:p>
          <a:p>
            <a:pPr algn="ctr"/>
            <a:r>
              <a:rPr lang="en-US" sz="2400" dirty="0"/>
              <a:t>Offerings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Leader</a:t>
            </a:r>
          </a:p>
          <a:p>
            <a:pPr algn="ctr"/>
            <a:r>
              <a:rPr lang="en-US" sz="2400" dirty="0"/>
              <a:t>Training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  <p:bldP spid="15369" grpId="0" animBg="1"/>
      <p:bldP spid="1537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en-US" sz="7300" b="1" dirty="0" smtClean="0">
                <a:solidFill>
                  <a:schemeClr val="tx1"/>
                </a:solidFill>
                <a:latin typeface="+mn-lt"/>
              </a:rPr>
              <a:t>STRUCTURE</a:t>
            </a:r>
            <a:br>
              <a:rPr lang="en-US" sz="73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How the church is organized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814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4000" dirty="0" smtClean="0"/>
              <a:t>We have a congregational form of government.  We believe the church body as a </a:t>
            </a:r>
            <a:r>
              <a:rPr lang="en-US" sz="4000" u="sng" dirty="0" smtClean="0"/>
              <a:t>whole</a:t>
            </a:r>
            <a:r>
              <a:rPr lang="en-US" sz="4000" dirty="0" smtClean="0"/>
              <a:t> is finally responsible for discerning the Lord’s will for the church.</a:t>
            </a:r>
          </a:p>
          <a:p>
            <a:pPr indent="0">
              <a:buNone/>
            </a:pPr>
            <a:endParaRPr lang="en-US" sz="32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851648" cy="33528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 A</a:t>
            </a:r>
            <a:r>
              <a:rPr lang="en-US" sz="5400" dirty="0" smtClean="0"/>
              <a:t>BOUT	</a:t>
            </a:r>
            <a:br>
              <a:rPr lang="en-US" sz="5400" dirty="0" smtClean="0"/>
            </a:br>
            <a:r>
              <a:rPr lang="en-US" sz="5400" dirty="0" smtClean="0"/>
              <a:t> </a:t>
            </a:r>
            <a:r>
              <a:rPr lang="en-US" sz="8000" dirty="0" smtClean="0"/>
              <a:t>B</a:t>
            </a:r>
            <a:r>
              <a:rPr lang="en-US" sz="5400" dirty="0" smtClean="0"/>
              <a:t>APTISM	 </a:t>
            </a:r>
            <a:br>
              <a:rPr lang="en-US" sz="5400" dirty="0" smtClean="0"/>
            </a:br>
            <a:r>
              <a:rPr lang="en-US" sz="5400" dirty="0" smtClean="0"/>
              <a:t>  AND THE  </a:t>
            </a:r>
            <a:r>
              <a:rPr lang="en-US" sz="8000" dirty="0" smtClean="0"/>
              <a:t>C</a:t>
            </a:r>
            <a:r>
              <a:rPr lang="en-US" sz="5400" dirty="0" smtClean="0"/>
              <a:t>HURCH	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5029200"/>
            <a:ext cx="7854696" cy="886264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The ABC’s of Eleventh Street Baptist Church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4000" dirty="0" smtClean="0"/>
              <a:t>The church as a whole meets and discerns the Lord’s will in regular and special </a:t>
            </a:r>
            <a:r>
              <a:rPr lang="en-US" sz="4000" u="sng" dirty="0" smtClean="0"/>
              <a:t>business</a:t>
            </a:r>
            <a:r>
              <a:rPr lang="en-US" sz="4000" dirty="0" smtClean="0"/>
              <a:t> meetings.  All members can have a voice and those who are eligible can vote.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To be eligible to vote members must:</a:t>
            </a:r>
          </a:p>
          <a:p>
            <a:pPr marL="731520" lvl="0">
              <a:buClrTx/>
            </a:pPr>
            <a:r>
              <a:rPr lang="en-US" sz="4000" dirty="0" smtClean="0"/>
              <a:t>Be </a:t>
            </a:r>
            <a:r>
              <a:rPr lang="en-US" sz="4000" u="sng" dirty="0" smtClean="0"/>
              <a:t>14</a:t>
            </a:r>
            <a:r>
              <a:rPr lang="en-US" sz="4000" dirty="0" smtClean="0"/>
              <a:t> years of age</a:t>
            </a:r>
          </a:p>
          <a:p>
            <a:pPr marL="731520" lvl="0">
              <a:buClrTx/>
            </a:pPr>
            <a:r>
              <a:rPr lang="en-US" sz="4000" dirty="0" smtClean="0"/>
              <a:t>Have attended </a:t>
            </a:r>
            <a:r>
              <a:rPr lang="en-US" sz="4000" u="sng" dirty="0" smtClean="0"/>
              <a:t>12</a:t>
            </a:r>
            <a:r>
              <a:rPr lang="en-US" sz="4000" dirty="0" smtClean="0"/>
              <a:t> times since joining and within the last 12 months</a:t>
            </a:r>
          </a:p>
          <a:p>
            <a:pPr marL="731520" lvl="0">
              <a:buClrTx/>
            </a:pPr>
            <a:r>
              <a:rPr lang="en-US" sz="4000" dirty="0" smtClean="0"/>
              <a:t>Have completed the Membership </a:t>
            </a:r>
            <a:r>
              <a:rPr lang="en-US" sz="4000" u="sng" dirty="0" smtClean="0"/>
              <a:t>Class</a:t>
            </a:r>
            <a:r>
              <a:rPr lang="en-US" sz="4000" dirty="0" smtClean="0"/>
              <a:t> and committed to abide by the Church Covenant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BASIC CHURCH STRUCTURE</a:t>
            </a:r>
            <a:endParaRPr lang="en-US" sz="4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Content Placeholder 3" descr="j024288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524000"/>
            <a:ext cx="213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828800" y="1676400"/>
            <a:ext cx="2463800" cy="5445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JESUS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7467600" cy="6096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CHURCH AS A WHOLE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86000" y="3581400"/>
            <a:ext cx="4038600" cy="609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PASTOR,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MIN. STAFF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905000" y="4419600"/>
            <a:ext cx="4953000" cy="5334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CHURCH COUNCIL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600200" y="5181600"/>
            <a:ext cx="5562600" cy="5334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MINISTRY LEADERS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219200" y="5943600"/>
            <a:ext cx="6473825" cy="5334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MEMBERS/MINISTERS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>
            <a:stCxn id="1027" idx="2"/>
          </p:cNvCxnSpPr>
          <p:nvPr/>
        </p:nvCxnSpPr>
        <p:spPr>
          <a:xfrm rot="5400000">
            <a:off x="4381500" y="34671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381500" y="43053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381500" y="50673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381500" y="58293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  <p:bldP spid="1028" grpId="0" animBg="1"/>
      <p:bldP spid="1030" grpId="0" animBg="1"/>
      <p:bldP spid="1031" grpId="0" animBg="1"/>
      <p:bldP spid="103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4715256"/>
          </a:xfrm>
        </p:spPr>
        <p:txBody>
          <a:bodyPr/>
          <a:lstStyle/>
          <a:p>
            <a:r>
              <a:rPr lang="en-US" sz="10000" dirty="0" smtClean="0"/>
              <a:t>PURPOSE</a:t>
            </a:r>
            <a:br>
              <a:rPr lang="en-US" sz="10000" dirty="0" smtClean="0"/>
            </a:br>
            <a:r>
              <a:rPr lang="en-US" sz="10000" dirty="0" smtClean="0"/>
              <a:t>STRATEGY</a:t>
            </a:r>
            <a:br>
              <a:rPr lang="en-US" sz="10000" dirty="0" smtClean="0"/>
            </a:br>
            <a:r>
              <a:rPr lang="en-US" sz="10000" dirty="0" smtClean="0"/>
              <a:t>STRUCTURE</a:t>
            </a:r>
            <a:endParaRPr lang="en-US" sz="10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5334000"/>
            <a:ext cx="7772400" cy="1219200"/>
          </a:xfrm>
        </p:spPr>
        <p:txBody>
          <a:bodyPr/>
          <a:lstStyle/>
          <a:p>
            <a:r>
              <a:rPr lang="en-US" sz="2800" dirty="0" smtClean="0"/>
              <a:t>ABOUT BAPTISM AND THE CHURCH</a:t>
            </a:r>
          </a:p>
          <a:p>
            <a:r>
              <a:rPr lang="en-US" sz="2800" dirty="0" smtClean="0"/>
              <a:t>The ABC’s of Eleventh Street Baptist Church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dirty="0" smtClean="0">
                <a:solidFill>
                  <a:schemeClr val="tx1"/>
                </a:solidFill>
                <a:latin typeface="+mn-lt"/>
              </a:rPr>
              <a:t>PURPOSE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What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we are to do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81400"/>
          </a:xfrm>
        </p:spPr>
        <p:txBody>
          <a:bodyPr>
            <a:normAutofit/>
          </a:bodyPr>
          <a:lstStyle/>
          <a:p>
            <a:pPr marL="514350" indent="0">
              <a:buClrTx/>
              <a:buNone/>
            </a:pPr>
            <a:r>
              <a:rPr lang="en-US" sz="4000" dirty="0" smtClean="0">
                <a:solidFill>
                  <a:srgbClr val="000000"/>
                </a:solidFill>
              </a:rPr>
              <a:t>…make my joy complete by being of the same mind, maintaining the same love, united in spirit, intent on one </a:t>
            </a:r>
            <a:r>
              <a:rPr lang="en-US" sz="4000" b="1" dirty="0" smtClean="0">
                <a:solidFill>
                  <a:srgbClr val="000000"/>
                </a:solidFill>
              </a:rPr>
              <a:t>PURPOSE</a:t>
            </a:r>
            <a:r>
              <a:rPr lang="en-US" sz="4000" dirty="0" smtClean="0">
                <a:solidFill>
                  <a:srgbClr val="000000"/>
                </a:solidFill>
              </a:rPr>
              <a:t>.  Philippians 2:2-3 NASB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 marL="514350" indent="0" algn="ctr">
              <a:buClrTx/>
              <a:buNone/>
            </a:pPr>
            <a:r>
              <a:rPr lang="en-US" sz="5700" b="1" dirty="0" smtClean="0"/>
              <a:t>OUR PURPOSE STATEMENT</a:t>
            </a:r>
          </a:p>
          <a:p>
            <a:pPr marL="514350" indent="0">
              <a:buClrTx/>
              <a:buNone/>
            </a:pPr>
            <a:endParaRPr lang="en-US" sz="3400" dirty="0" smtClean="0"/>
          </a:p>
          <a:p>
            <a:pPr marL="514350" indent="0">
              <a:buClrTx/>
              <a:buNone/>
            </a:pPr>
            <a:r>
              <a:rPr lang="en-US" sz="5100" b="1" i="1" dirty="0" smtClean="0"/>
              <a:t>Eleventh Street Baptist Church exists to </a:t>
            </a:r>
            <a:r>
              <a:rPr lang="en-US" sz="5100" b="1" i="1" u="sng" dirty="0" smtClean="0"/>
              <a:t>E</a:t>
            </a:r>
            <a:r>
              <a:rPr lang="en-US" sz="5100" b="1" i="1" dirty="0" smtClean="0"/>
              <a:t>xalt God through Christ in the power of the Holy Spirit.  </a:t>
            </a:r>
            <a:endParaRPr lang="en-US" sz="5100" b="1" i="1" dirty="0" smtClean="0"/>
          </a:p>
          <a:p>
            <a:pPr marL="514350" indent="0">
              <a:buClrTx/>
              <a:buNone/>
            </a:pPr>
            <a:endParaRPr lang="en-US" sz="1700" b="1" i="1" dirty="0" smtClean="0"/>
          </a:p>
          <a:p>
            <a:pPr marL="514350" indent="0">
              <a:buClrTx/>
              <a:buNone/>
            </a:pPr>
            <a:r>
              <a:rPr lang="en-US" sz="5100" b="1" i="1" dirty="0" smtClean="0"/>
              <a:t>We </a:t>
            </a:r>
            <a:r>
              <a:rPr lang="en-US" sz="5100" b="1" i="1" dirty="0" smtClean="0"/>
              <a:t>will do this by </a:t>
            </a:r>
            <a:r>
              <a:rPr lang="en-US" sz="5100" b="1" i="1" u="sng" dirty="0" smtClean="0"/>
              <a:t>E</a:t>
            </a:r>
            <a:r>
              <a:rPr lang="en-US" sz="5100" b="1" i="1" dirty="0" smtClean="0"/>
              <a:t>xtending God’s love to all, </a:t>
            </a:r>
            <a:r>
              <a:rPr lang="en-US" sz="5100" b="1" i="1" u="sng" dirty="0" smtClean="0"/>
              <a:t>E</a:t>
            </a:r>
            <a:r>
              <a:rPr lang="en-US" sz="5100" b="1" i="1" dirty="0" smtClean="0"/>
              <a:t>vangelizing the lost with the gospel of Jesus Christ, </a:t>
            </a:r>
            <a:r>
              <a:rPr lang="en-US" sz="5100" b="1" i="1" u="sng" dirty="0" smtClean="0"/>
              <a:t>E</a:t>
            </a:r>
            <a:r>
              <a:rPr lang="en-US" sz="5100" b="1" i="1" dirty="0" smtClean="0"/>
              <a:t>difying the body of believers, and </a:t>
            </a:r>
            <a:r>
              <a:rPr lang="en-US" sz="5100" b="1" i="1" u="sng" dirty="0" smtClean="0"/>
              <a:t>E</a:t>
            </a:r>
            <a:r>
              <a:rPr lang="en-US" sz="5100" b="1" i="1" dirty="0" smtClean="0"/>
              <a:t>quipping the saints to serve the Lord.</a:t>
            </a:r>
          </a:p>
          <a:p>
            <a:pPr>
              <a:buNone/>
            </a:pPr>
            <a:r>
              <a:rPr lang="en-US" sz="2800" i="1" dirty="0" smtClean="0"/>
              <a:t> </a:t>
            </a:r>
            <a:endParaRPr lang="en-US" sz="3200" dirty="0" smtClean="0"/>
          </a:p>
          <a:p>
            <a:pPr indent="0">
              <a:buNone/>
            </a:pPr>
            <a:endParaRPr lang="en-US" sz="3200" dirty="0" smtClean="0"/>
          </a:p>
          <a:p>
            <a:pPr marL="880110" lvl="1" indent="-514350">
              <a:buClrTx/>
              <a:buNone/>
            </a:pP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600" dirty="0" smtClean="0"/>
              <a:t>Our </a:t>
            </a:r>
            <a:r>
              <a:rPr lang="en-US" sz="3600" dirty="0" smtClean="0"/>
              <a:t>Purpose Statement </a:t>
            </a:r>
            <a:r>
              <a:rPr lang="en-US" sz="3600" dirty="0" smtClean="0"/>
              <a:t>is outlined by five important E words:</a:t>
            </a:r>
          </a:p>
          <a:p>
            <a:pPr indent="0">
              <a:buNone/>
            </a:pPr>
            <a:endParaRPr lang="en-US" sz="1400" i="1" dirty="0" smtClean="0"/>
          </a:p>
          <a:p>
            <a:pPr marL="731520" indent="0">
              <a:buClrTx/>
              <a:buFont typeface="Wingdings" pitchFamily="2" charset="2"/>
              <a:buChar char="Ø"/>
            </a:pPr>
            <a:r>
              <a:rPr lang="en-US" sz="3600" u="sng" dirty="0" smtClean="0"/>
              <a:t>Exalt</a:t>
            </a:r>
          </a:p>
          <a:p>
            <a:pPr marL="1645920" indent="0">
              <a:buClrTx/>
              <a:buFont typeface="Wingdings" pitchFamily="2" charset="2"/>
              <a:buChar char="Ø"/>
            </a:pPr>
            <a:r>
              <a:rPr lang="en-US" sz="3600" u="sng" dirty="0" smtClean="0"/>
              <a:t>Extend</a:t>
            </a:r>
            <a:endParaRPr lang="en-US" sz="3600" u="sng" dirty="0" smtClean="0"/>
          </a:p>
          <a:p>
            <a:pPr marL="2560320" indent="0">
              <a:buClrTx/>
              <a:buFont typeface="Wingdings" pitchFamily="2" charset="2"/>
              <a:buChar char="Ø"/>
            </a:pPr>
            <a:r>
              <a:rPr lang="en-US" sz="3600" dirty="0" smtClean="0"/>
              <a:t>Evangelize</a:t>
            </a:r>
            <a:endParaRPr lang="en-US" sz="3600" dirty="0" smtClean="0"/>
          </a:p>
          <a:p>
            <a:pPr marL="3474720" indent="0">
              <a:buClrTx/>
              <a:buFont typeface="Wingdings" pitchFamily="2" charset="2"/>
              <a:buChar char="Ø"/>
            </a:pPr>
            <a:r>
              <a:rPr lang="en-US" sz="3600" u="sng" dirty="0" smtClean="0"/>
              <a:t>Edify</a:t>
            </a:r>
            <a:endParaRPr lang="en-US" sz="3600" u="sng" dirty="0" smtClean="0"/>
          </a:p>
          <a:p>
            <a:pPr marL="4389120" indent="0">
              <a:buClrTx/>
              <a:buFont typeface="Wingdings" pitchFamily="2" charset="2"/>
              <a:buChar char="Ø"/>
            </a:pPr>
            <a:r>
              <a:rPr lang="en-US" sz="3600" u="sng" dirty="0" smtClean="0"/>
              <a:t>Equip</a:t>
            </a:r>
            <a:endParaRPr lang="en-US" sz="3600" u="sng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+mn-lt"/>
              </a:rPr>
              <a:t>EXALT</a:t>
            </a:r>
            <a:endParaRPr lang="en-US" sz="6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indent="0" algn="ctr">
              <a:buNone/>
            </a:pPr>
            <a:r>
              <a:rPr lang="en-US" sz="4000" i="1" dirty="0" smtClean="0"/>
              <a:t>Eleventh Street Baptist Church exists </a:t>
            </a:r>
            <a:r>
              <a:rPr lang="en-US" sz="4000" i="1" dirty="0" smtClean="0"/>
              <a:t>to EXALT </a:t>
            </a:r>
            <a:r>
              <a:rPr lang="en-US" sz="4000" i="1" dirty="0" smtClean="0"/>
              <a:t>God through </a:t>
            </a:r>
            <a:r>
              <a:rPr lang="en-US" sz="4000" i="1" dirty="0" smtClean="0"/>
              <a:t>Christ</a:t>
            </a:r>
          </a:p>
          <a:p>
            <a:pPr indent="0" algn="ctr">
              <a:buNone/>
            </a:pPr>
            <a:r>
              <a:rPr lang="en-US" sz="4000" i="1" dirty="0" smtClean="0"/>
              <a:t>in </a:t>
            </a:r>
            <a:r>
              <a:rPr lang="en-US" sz="4000" i="1" dirty="0" smtClean="0"/>
              <a:t>the power of the Holy Spirit.</a:t>
            </a:r>
          </a:p>
          <a:p>
            <a:pPr indent="0">
              <a:buNone/>
            </a:pPr>
            <a:endParaRPr lang="en-US" sz="1400" dirty="0" smtClean="0"/>
          </a:p>
          <a:p>
            <a:pPr indent="0">
              <a:buNone/>
            </a:pPr>
            <a:r>
              <a:rPr lang="en-US" sz="4000" dirty="0" smtClean="0"/>
              <a:t>Another word for exalt is </a:t>
            </a:r>
            <a:r>
              <a:rPr lang="en-US" sz="4000" u="sng" dirty="0" smtClean="0"/>
              <a:t>worship</a:t>
            </a:r>
            <a:r>
              <a:rPr lang="en-US" sz="4000" dirty="0" smtClean="0"/>
              <a:t>.  Worship is “worth-ship.” </a:t>
            </a:r>
          </a:p>
          <a:p>
            <a:pPr indent="0">
              <a:buNone/>
            </a:pPr>
            <a:endParaRPr lang="en-US" sz="1300" dirty="0" smtClean="0"/>
          </a:p>
          <a:p>
            <a:pPr indent="0">
              <a:buNone/>
            </a:pPr>
            <a:r>
              <a:rPr lang="en-US" sz="4000" dirty="0" smtClean="0"/>
              <a:t>To exalt or worship God means to give God the place of highest </a:t>
            </a:r>
            <a:r>
              <a:rPr lang="en-US" sz="4000" u="sng" dirty="0" smtClean="0"/>
              <a:t>worth</a:t>
            </a:r>
            <a:r>
              <a:rPr lang="en-US" sz="4000" dirty="0" smtClean="0"/>
              <a:t> in our lives, to esteem and honor Him above all else.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/>
          </a:bodyPr>
          <a:lstStyle/>
          <a:p>
            <a:pPr marL="742950" indent="0">
              <a:buClrTx/>
              <a:buNone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'Love the Lord your God with all your heart and with all your soul and with all your mind.'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This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is the first and greatest commandment.  And the second is like it:  'Love your neighbor as yourself.’  </a:t>
            </a:r>
            <a:r>
              <a:rPr lang="en-US" sz="4000" dirty="0" smtClean="0"/>
              <a:t>Matthew 22:37-39 </a:t>
            </a:r>
            <a:r>
              <a:rPr lang="en-US" sz="4000" dirty="0" smtClean="0"/>
              <a:t>NIV</a:t>
            </a:r>
          </a:p>
          <a:p>
            <a:pPr marL="742950" indent="0">
              <a:buClrTx/>
              <a:buNone/>
            </a:pPr>
            <a:endParaRPr lang="en-US" sz="1200" dirty="0" smtClean="0"/>
          </a:p>
          <a:p>
            <a:pPr marL="742950" indent="0">
              <a:buClrTx/>
              <a:buNone/>
            </a:pPr>
            <a:r>
              <a:rPr lang="en-US" sz="4000" dirty="0" smtClean="0"/>
              <a:t>We exalt God in two directions:  first </a:t>
            </a:r>
            <a:r>
              <a:rPr lang="en-US" sz="4000" u="sng" dirty="0" smtClean="0"/>
              <a:t>up</a:t>
            </a:r>
            <a:r>
              <a:rPr lang="en-US" sz="4000" dirty="0" smtClean="0"/>
              <a:t>ward</a:t>
            </a:r>
            <a:r>
              <a:rPr lang="en-US" sz="4000" dirty="0" smtClean="0"/>
              <a:t>, then </a:t>
            </a:r>
            <a:r>
              <a:rPr lang="en-US" sz="4000" u="sng" dirty="0" smtClean="0"/>
              <a:t>out</a:t>
            </a:r>
            <a:r>
              <a:rPr lang="en-US" sz="4000" dirty="0" smtClean="0"/>
              <a:t>ward.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1163</TotalTime>
  <Words>1005</Words>
  <Application>Microsoft Office PowerPoint</Application>
  <PresentationFormat>On-screen Show (4:3)</PresentationFormat>
  <Paragraphs>175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Slide 1</vt:lpstr>
      <vt:lpstr>Eleventh Street Baptist Church</vt:lpstr>
      <vt:lpstr> ABOUT   BAPTISM     AND THE  CHURCH </vt:lpstr>
      <vt:lpstr>PURPOSE STRATEGY STRUCTURE</vt:lpstr>
      <vt:lpstr>PURPOSE What we are to do</vt:lpstr>
      <vt:lpstr>Slide 6</vt:lpstr>
      <vt:lpstr>Slide 7</vt:lpstr>
      <vt:lpstr>EXALT</vt:lpstr>
      <vt:lpstr>Slide 9</vt:lpstr>
      <vt:lpstr>Slide 10</vt:lpstr>
      <vt:lpstr>Slide 11</vt:lpstr>
      <vt:lpstr>Slide 12</vt:lpstr>
      <vt:lpstr>Slide 13</vt:lpstr>
      <vt:lpstr>EXTEND</vt:lpstr>
      <vt:lpstr>Slide 15</vt:lpstr>
      <vt:lpstr>EVANGELIZE</vt:lpstr>
      <vt:lpstr>Slide 17</vt:lpstr>
      <vt:lpstr>Slide 18</vt:lpstr>
      <vt:lpstr>EDIFY</vt:lpstr>
      <vt:lpstr>Slide 20</vt:lpstr>
      <vt:lpstr>Slide 21</vt:lpstr>
      <vt:lpstr>EQUIP</vt:lpstr>
      <vt:lpstr>Slide 23</vt:lpstr>
      <vt:lpstr>STRATEGY How we are going to do what we do</vt:lpstr>
      <vt:lpstr>Slide 25</vt:lpstr>
      <vt:lpstr>Slide 26</vt:lpstr>
      <vt:lpstr>Slide 27</vt:lpstr>
      <vt:lpstr>Slide 28</vt:lpstr>
      <vt:lpstr>STRUCTURE How the church is organized</vt:lpstr>
      <vt:lpstr>Slide 30</vt:lpstr>
      <vt:lpstr>Slide 31</vt:lpstr>
      <vt:lpstr> BASIC CHURCH STRUCTURE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Jarry</dc:creator>
  <cp:lastModifiedBy>Jarry</cp:lastModifiedBy>
  <cp:revision>105</cp:revision>
  <dcterms:created xsi:type="dcterms:W3CDTF">2010-02-03T19:29:17Z</dcterms:created>
  <dcterms:modified xsi:type="dcterms:W3CDTF">2010-03-07T18:20:18Z</dcterms:modified>
</cp:coreProperties>
</file>