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handoutMasterIdLst>
    <p:handoutMasterId r:id="rId42"/>
  </p:handoutMasterIdLst>
  <p:sldIdLst>
    <p:sldId id="258" r:id="rId2"/>
    <p:sldId id="259" r:id="rId3"/>
    <p:sldId id="292" r:id="rId4"/>
    <p:sldId id="256" r:id="rId5"/>
    <p:sldId id="293" r:id="rId6"/>
    <p:sldId id="295" r:id="rId7"/>
    <p:sldId id="296" r:id="rId8"/>
    <p:sldId id="297" r:id="rId9"/>
    <p:sldId id="298" r:id="rId10"/>
    <p:sldId id="294" r:id="rId11"/>
    <p:sldId id="299" r:id="rId12"/>
    <p:sldId id="300" r:id="rId13"/>
    <p:sldId id="301" r:id="rId14"/>
    <p:sldId id="327"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 id="316" r:id="rId30"/>
    <p:sldId id="317" r:id="rId31"/>
    <p:sldId id="318" r:id="rId32"/>
    <p:sldId id="319" r:id="rId33"/>
    <p:sldId id="320" r:id="rId34"/>
    <p:sldId id="321" r:id="rId35"/>
    <p:sldId id="322" r:id="rId36"/>
    <p:sldId id="323" r:id="rId37"/>
    <p:sldId id="325" r:id="rId38"/>
    <p:sldId id="326" r:id="rId39"/>
    <p:sldId id="28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7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ECBE71-1BB3-442F-853D-5700EF19F624}" type="datetimeFigureOut">
              <a:rPr lang="en-US" smtClean="0"/>
              <a:pPr/>
              <a:t>10/13/2010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C7AE53-81B9-4B8B-AB74-4BE2D2A1B43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886124-B6C7-495F-B4F9-C865ED23CF95}" type="datetimeFigureOut">
              <a:rPr lang="en-US" smtClean="0"/>
              <a:pPr/>
              <a:t>10/13/2010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AEBA98-3EBD-4807-9F9B-078BCD5365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625A25D-3BAD-479E-9D59-5B7F7B042A3B}" type="datetimeFigureOut">
              <a:rPr lang="en-US" smtClean="0"/>
              <a:pPr/>
              <a:t>10/13/2010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560AC42-EAC5-40AB-8C7B-E3A245E073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25A25D-3BAD-479E-9D59-5B7F7B042A3B}" type="datetimeFigureOut">
              <a:rPr lang="en-US" smtClean="0"/>
              <a:pPr/>
              <a:t>10/13/2010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0AC42-EAC5-40AB-8C7B-E3A245E073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25A25D-3BAD-479E-9D59-5B7F7B042A3B}" type="datetimeFigureOut">
              <a:rPr lang="en-US" smtClean="0"/>
              <a:pPr/>
              <a:t>10/13/2010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0AC42-EAC5-40AB-8C7B-E3A245E073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625A25D-3BAD-479E-9D59-5B7F7B042A3B}" type="datetimeFigureOut">
              <a:rPr lang="en-US" smtClean="0"/>
              <a:pPr/>
              <a:t>10/13/2010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560AC42-EAC5-40AB-8C7B-E3A245E073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5625A25D-3BAD-479E-9D59-5B7F7B042A3B}" type="datetimeFigureOut">
              <a:rPr lang="en-US" smtClean="0"/>
              <a:pPr/>
              <a:t>10/13/2010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560AC42-EAC5-40AB-8C7B-E3A245E07374}"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5625A25D-3BAD-479E-9D59-5B7F7B042A3B}" type="datetimeFigureOut">
              <a:rPr lang="en-US" smtClean="0"/>
              <a:pPr/>
              <a:t>10/13/2010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60AC42-EAC5-40AB-8C7B-E3A245E073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5625A25D-3BAD-479E-9D59-5B7F7B042A3B}" type="datetimeFigureOut">
              <a:rPr lang="en-US" smtClean="0"/>
              <a:pPr/>
              <a:t>10/13/2010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560AC42-EAC5-40AB-8C7B-E3A245E07374}"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625A25D-3BAD-479E-9D59-5B7F7B042A3B}" type="datetimeFigureOut">
              <a:rPr lang="en-US" smtClean="0"/>
              <a:pPr/>
              <a:t>10/13/2010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0AC42-EAC5-40AB-8C7B-E3A245E073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625A25D-3BAD-479E-9D59-5B7F7B042A3B}" type="datetimeFigureOut">
              <a:rPr lang="en-US" smtClean="0"/>
              <a:pPr/>
              <a:t>10/13/2010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0AC42-EAC5-40AB-8C7B-E3A245E073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625A25D-3BAD-479E-9D59-5B7F7B042A3B}" type="datetimeFigureOut">
              <a:rPr lang="en-US" smtClean="0"/>
              <a:pPr/>
              <a:t>10/13/2010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0AC42-EAC5-40AB-8C7B-E3A245E073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625A25D-3BAD-479E-9D59-5B7F7B042A3B}" type="datetimeFigureOut">
              <a:rPr lang="en-US" smtClean="0"/>
              <a:pPr/>
              <a:t>10/13/2010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60AC42-EAC5-40AB-8C7B-E3A245E07374}"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625A25D-3BAD-479E-9D59-5B7F7B042A3B}" type="datetimeFigureOut">
              <a:rPr lang="en-US" smtClean="0"/>
              <a:pPr/>
              <a:t>10/13/2010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560AC42-EAC5-40AB-8C7B-E3A245E07374}"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THE RESPONSIBILITIES OF MEMBERSHIP</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pPr indent="0">
              <a:buNone/>
            </a:pPr>
            <a:r>
              <a:rPr lang="en-US" sz="4000" dirty="0" smtClean="0">
                <a:solidFill>
                  <a:schemeClr val="tx1"/>
                </a:solidFill>
              </a:rPr>
              <a:t>Church membership involves committing oneself to active participation.</a:t>
            </a:r>
          </a:p>
          <a:p>
            <a:pPr indent="0">
              <a:buNone/>
            </a:pPr>
            <a:endParaRPr lang="en-US" sz="1500" dirty="0" smtClean="0">
              <a:solidFill>
                <a:schemeClr val="tx1"/>
              </a:solidFill>
            </a:endParaRPr>
          </a:p>
          <a:p>
            <a:pPr indent="0">
              <a:buNone/>
            </a:pPr>
            <a:r>
              <a:rPr lang="en-US" sz="4000" dirty="0" smtClean="0">
                <a:solidFill>
                  <a:schemeClr val="tx1"/>
                </a:solidFill>
              </a:rPr>
              <a:t>The participation to which members are encouraged to commit themselves is summarized in our Membership </a:t>
            </a:r>
            <a:r>
              <a:rPr lang="en-US" sz="4000" u="sng" dirty="0" smtClean="0">
                <a:solidFill>
                  <a:schemeClr val="tx1"/>
                </a:solidFill>
              </a:rPr>
              <a:t>Covenant</a:t>
            </a:r>
            <a:r>
              <a:rPr lang="en-US" sz="4000" dirty="0" smtClean="0">
                <a:solidFill>
                  <a:schemeClr val="tx1"/>
                </a:solidFill>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MEMBERSHIP COVENANT</a:t>
            </a:r>
            <a:endParaRPr lang="en-US" dirty="0">
              <a:solidFill>
                <a:schemeClr val="tx1"/>
              </a:solidFill>
            </a:endParaRPr>
          </a:p>
        </p:txBody>
      </p:sp>
      <p:sp>
        <p:nvSpPr>
          <p:cNvPr id="3" name="Content Placeholder 2"/>
          <p:cNvSpPr>
            <a:spLocks noGrp="1"/>
          </p:cNvSpPr>
          <p:nvPr>
            <p:ph idx="1"/>
          </p:nvPr>
        </p:nvSpPr>
        <p:spPr/>
        <p:txBody>
          <a:bodyPr>
            <a:normAutofit fontScale="92500"/>
          </a:bodyPr>
          <a:lstStyle/>
          <a:p>
            <a:pPr indent="0">
              <a:buNone/>
            </a:pPr>
            <a:r>
              <a:rPr lang="en-US" dirty="0" smtClean="0">
                <a:solidFill>
                  <a:schemeClr val="tx1"/>
                </a:solidFill>
              </a:rPr>
              <a:t>Having received Jesus Christ as Savior and Lord, </a:t>
            </a:r>
          </a:p>
          <a:p>
            <a:pPr indent="0">
              <a:buNone/>
            </a:pPr>
            <a:r>
              <a:rPr lang="en-US" dirty="0" smtClean="0">
                <a:solidFill>
                  <a:schemeClr val="tx1"/>
                </a:solidFill>
              </a:rPr>
              <a:t>Having been baptized in obedience to His Word,</a:t>
            </a:r>
          </a:p>
          <a:p>
            <a:pPr indent="0">
              <a:buNone/>
            </a:pPr>
            <a:r>
              <a:rPr lang="en-US" dirty="0" smtClean="0">
                <a:solidFill>
                  <a:schemeClr val="tx1"/>
                </a:solidFill>
              </a:rPr>
              <a:t>Having become acquainted </a:t>
            </a:r>
          </a:p>
          <a:p>
            <a:pPr indent="0">
              <a:buNone/>
            </a:pPr>
            <a:r>
              <a:rPr lang="en-US" dirty="0" smtClean="0">
                <a:solidFill>
                  <a:schemeClr val="tx1"/>
                </a:solidFill>
              </a:rPr>
              <a:t>  with the statements and structure of this church,   </a:t>
            </a:r>
          </a:p>
          <a:p>
            <a:pPr indent="0">
              <a:buNone/>
            </a:pPr>
            <a:r>
              <a:rPr lang="en-US" dirty="0" smtClean="0">
                <a:solidFill>
                  <a:schemeClr val="tx1"/>
                </a:solidFill>
              </a:rPr>
              <a:t>  and being willing to support them,</a:t>
            </a:r>
          </a:p>
          <a:p>
            <a:pPr indent="0">
              <a:buNone/>
            </a:pPr>
            <a:r>
              <a:rPr lang="en-US" dirty="0" smtClean="0">
                <a:solidFill>
                  <a:schemeClr val="tx1"/>
                </a:solidFill>
              </a:rPr>
              <a:t>We do now, in the presence of the Lord, </a:t>
            </a:r>
          </a:p>
          <a:p>
            <a:pPr indent="0">
              <a:buNone/>
            </a:pPr>
            <a:r>
              <a:rPr lang="en-US" dirty="0" smtClean="0">
                <a:solidFill>
                  <a:schemeClr val="tx1"/>
                </a:solidFill>
              </a:rPr>
              <a:t>  covenant together </a:t>
            </a:r>
          </a:p>
          <a:p>
            <a:pPr indent="0">
              <a:buNone/>
            </a:pPr>
            <a:r>
              <a:rPr lang="en-US" dirty="0" smtClean="0">
                <a:solidFill>
                  <a:schemeClr val="tx1"/>
                </a:solidFill>
              </a:rPr>
              <a:t>  to live out our faith in the following ways:</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MEMBERSHIP COVENANT</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pPr indent="0">
              <a:buNone/>
            </a:pPr>
            <a:r>
              <a:rPr lang="en-US" sz="4000" b="1" dirty="0" smtClean="0">
                <a:solidFill>
                  <a:schemeClr val="tx1"/>
                </a:solidFill>
              </a:rPr>
              <a:t>1.  We will seek to </a:t>
            </a:r>
            <a:r>
              <a:rPr lang="en-US" sz="4000" b="1" u="sng" dirty="0" smtClean="0">
                <a:solidFill>
                  <a:schemeClr val="tx1"/>
                </a:solidFill>
              </a:rPr>
              <a:t>grow</a:t>
            </a:r>
            <a:r>
              <a:rPr lang="en-US" sz="4000" b="1" dirty="0" smtClean="0">
                <a:solidFill>
                  <a:schemeClr val="tx1"/>
                </a:solidFill>
              </a:rPr>
              <a:t> spiritually, and strive to live in a manner that pleases the Lord.</a:t>
            </a:r>
          </a:p>
          <a:p>
            <a:pPr indent="0">
              <a:buNone/>
            </a:pPr>
            <a:endParaRPr lang="en-US" sz="1500" dirty="0" smtClean="0">
              <a:solidFill>
                <a:schemeClr val="tx1"/>
              </a:solidFill>
            </a:endParaRPr>
          </a:p>
          <a:p>
            <a:pPr indent="0">
              <a:buNone/>
            </a:pPr>
            <a:r>
              <a:rPr lang="en-US" sz="4000" dirty="0" smtClean="0">
                <a:solidFill>
                  <a:schemeClr val="tx1"/>
                </a:solidFill>
              </a:rPr>
              <a:t>The Christian life is a journey from wherever you are when you begin in Christ toward the perfect </a:t>
            </a:r>
            <a:r>
              <a:rPr lang="en-US" sz="4000" u="sng" dirty="0" smtClean="0">
                <a:solidFill>
                  <a:schemeClr val="tx1"/>
                </a:solidFill>
              </a:rPr>
              <a:t>holiness</a:t>
            </a:r>
            <a:r>
              <a:rPr lang="en-US" sz="4000" dirty="0" smtClean="0">
                <a:solidFill>
                  <a:schemeClr val="tx1"/>
                </a:solidFill>
              </a:rPr>
              <a:t> of Christ.</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MEMBERSHIP COVENANT</a:t>
            </a:r>
            <a:endParaRPr lang="en-US" dirty="0">
              <a:solidFill>
                <a:schemeClr val="tx1"/>
              </a:solidFill>
            </a:endParaRPr>
          </a:p>
        </p:txBody>
      </p:sp>
      <p:sp>
        <p:nvSpPr>
          <p:cNvPr id="3" name="Content Placeholder 2"/>
          <p:cNvSpPr>
            <a:spLocks noGrp="1"/>
          </p:cNvSpPr>
          <p:nvPr>
            <p:ph idx="1"/>
          </p:nvPr>
        </p:nvSpPr>
        <p:spPr/>
        <p:txBody>
          <a:bodyPr>
            <a:normAutofit fontScale="92500" lnSpcReduction="20000"/>
          </a:bodyPr>
          <a:lstStyle/>
          <a:p>
            <a:pPr indent="0">
              <a:buNone/>
            </a:pPr>
            <a:r>
              <a:rPr lang="en-US" sz="4300" i="1" dirty="0" smtClean="0">
                <a:solidFill>
                  <a:schemeClr val="tx1"/>
                </a:solidFill>
                <a:latin typeface="Times New Roman" pitchFamily="18" charset="0"/>
                <a:cs typeface="Times New Roman" pitchFamily="18" charset="0"/>
              </a:rPr>
              <a:t>Like newborn babies, crave pure spiritual milk, so that by it you may </a:t>
            </a:r>
            <a:r>
              <a:rPr lang="en-US" sz="4300" b="1" i="1" dirty="0" smtClean="0">
                <a:solidFill>
                  <a:schemeClr val="tx1"/>
                </a:solidFill>
                <a:latin typeface="Times New Roman" pitchFamily="18" charset="0"/>
                <a:cs typeface="Times New Roman" pitchFamily="18" charset="0"/>
              </a:rPr>
              <a:t>GROW </a:t>
            </a:r>
            <a:r>
              <a:rPr lang="en-US" sz="4300" i="1" dirty="0" smtClean="0">
                <a:solidFill>
                  <a:schemeClr val="tx1"/>
                </a:solidFill>
                <a:latin typeface="Times New Roman" pitchFamily="18" charset="0"/>
                <a:cs typeface="Times New Roman" pitchFamily="18" charset="0"/>
              </a:rPr>
              <a:t>up in salvation.  </a:t>
            </a:r>
            <a:r>
              <a:rPr lang="en-US" sz="4000" dirty="0" smtClean="0">
                <a:solidFill>
                  <a:schemeClr val="tx1"/>
                </a:solidFill>
              </a:rPr>
              <a:t>1 Peter 2:2 NIV</a:t>
            </a:r>
          </a:p>
          <a:p>
            <a:pPr indent="0">
              <a:buNone/>
            </a:pPr>
            <a:endParaRPr lang="en-US" sz="4000" b="1" dirty="0" smtClean="0">
              <a:solidFill>
                <a:schemeClr val="tx1"/>
              </a:solidFill>
            </a:endParaRPr>
          </a:p>
          <a:p>
            <a:pPr indent="0">
              <a:buNone/>
            </a:pPr>
            <a:r>
              <a:rPr lang="en-US" sz="4000" dirty="0" smtClean="0">
                <a:solidFill>
                  <a:schemeClr val="tx1"/>
                </a:solidFill>
              </a:rPr>
              <a:t>Paul:  </a:t>
            </a:r>
            <a:r>
              <a:rPr lang="en-US" sz="4300" i="1" dirty="0" smtClean="0">
                <a:solidFill>
                  <a:schemeClr val="tx1"/>
                </a:solidFill>
                <a:latin typeface="Times New Roman" pitchFamily="18" charset="0"/>
                <a:cs typeface="Times New Roman" pitchFamily="18" charset="0"/>
              </a:rPr>
              <a:t>I press on toward the goal to win the prize for which God has called me heavenward in Christ Jesus.  </a:t>
            </a:r>
            <a:r>
              <a:rPr lang="en-US" sz="4000" dirty="0" smtClean="0">
                <a:solidFill>
                  <a:schemeClr val="tx1"/>
                </a:solidFill>
              </a:rPr>
              <a:t>Philippians 3:14 NIV</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C:\Users\Jarry\Pictures\constructionZone.jpg"/>
          <p:cNvPicPr>
            <a:picLocks noGrp="1" noChangeAspect="1" noChangeArrowheads="1"/>
          </p:cNvPicPr>
          <p:nvPr>
            <p:ph idx="1"/>
          </p:nvPr>
        </p:nvPicPr>
        <p:blipFill>
          <a:blip r:embed="rId2" cstate="print"/>
          <a:srcRect/>
          <a:stretch>
            <a:fillRect/>
          </a:stretch>
        </p:blipFill>
        <p:spPr bwMode="auto">
          <a:xfrm>
            <a:off x="990600" y="914400"/>
            <a:ext cx="7458260" cy="5105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MEMBERSHIP COVENANT</a:t>
            </a:r>
            <a:endParaRPr lang="en-US" dirty="0">
              <a:solidFill>
                <a:schemeClr val="tx1"/>
              </a:solidFill>
            </a:endParaRPr>
          </a:p>
        </p:txBody>
      </p:sp>
      <p:sp>
        <p:nvSpPr>
          <p:cNvPr id="3" name="Content Placeholder 2"/>
          <p:cNvSpPr>
            <a:spLocks noGrp="1"/>
          </p:cNvSpPr>
          <p:nvPr>
            <p:ph idx="1"/>
          </p:nvPr>
        </p:nvSpPr>
        <p:spPr>
          <a:xfrm>
            <a:off x="152400" y="1371600"/>
            <a:ext cx="8686800" cy="5791200"/>
          </a:xfrm>
        </p:spPr>
        <p:txBody>
          <a:bodyPr>
            <a:normAutofit fontScale="70000" lnSpcReduction="20000"/>
          </a:bodyPr>
          <a:lstStyle/>
          <a:p>
            <a:pPr indent="0">
              <a:buNone/>
            </a:pPr>
            <a:r>
              <a:rPr lang="en-US" sz="5100" dirty="0" smtClean="0">
                <a:solidFill>
                  <a:schemeClr val="tx1"/>
                </a:solidFill>
                <a:cs typeface="Times New Roman" pitchFamily="18" charset="0"/>
              </a:rPr>
              <a:t>The goal of the Christian life is to become more and more like </a:t>
            </a:r>
            <a:r>
              <a:rPr lang="en-US" sz="5100" u="sng" dirty="0" smtClean="0">
                <a:solidFill>
                  <a:schemeClr val="tx1"/>
                </a:solidFill>
                <a:cs typeface="Times New Roman" pitchFamily="18" charset="0"/>
              </a:rPr>
              <a:t>Jesus</a:t>
            </a:r>
            <a:r>
              <a:rPr lang="en-US" sz="5100" dirty="0" smtClean="0">
                <a:solidFill>
                  <a:schemeClr val="tx1"/>
                </a:solidFill>
                <a:cs typeface="Times New Roman" pitchFamily="18" charset="0"/>
              </a:rPr>
              <a:t>, holy and obedient in all our ways.</a:t>
            </a:r>
          </a:p>
          <a:p>
            <a:pPr indent="0">
              <a:buNone/>
            </a:pPr>
            <a:endParaRPr lang="en-US" sz="1700" i="1" dirty="0" smtClean="0">
              <a:solidFill>
                <a:schemeClr val="tx1"/>
              </a:solidFill>
              <a:latin typeface="Times New Roman" pitchFamily="18" charset="0"/>
              <a:cs typeface="Times New Roman" pitchFamily="18" charset="0"/>
            </a:endParaRPr>
          </a:p>
          <a:p>
            <a:pPr indent="0">
              <a:buNone/>
            </a:pPr>
            <a:r>
              <a:rPr lang="en-US" sz="5100" i="1" dirty="0" smtClean="0">
                <a:solidFill>
                  <a:schemeClr val="tx1"/>
                </a:solidFill>
                <a:latin typeface="Times New Roman" pitchFamily="18" charset="0"/>
                <a:cs typeface="Times New Roman" pitchFamily="18" charset="0"/>
              </a:rPr>
              <a:t>…you must live as God’s obedient children.  Don’t slip back into your old ways of living to satisfy your own desires.  You didn’t know any better then.  But now you must </a:t>
            </a:r>
            <a:r>
              <a:rPr lang="en-US" sz="5100" b="1" i="1" dirty="0" smtClean="0">
                <a:solidFill>
                  <a:schemeClr val="tx1"/>
                </a:solidFill>
                <a:latin typeface="Times New Roman" pitchFamily="18" charset="0"/>
                <a:cs typeface="Times New Roman" pitchFamily="18" charset="0"/>
              </a:rPr>
              <a:t>BE HOLY </a:t>
            </a:r>
            <a:r>
              <a:rPr lang="en-US" sz="5100" i="1" dirty="0" smtClean="0">
                <a:solidFill>
                  <a:schemeClr val="tx1"/>
                </a:solidFill>
                <a:latin typeface="Times New Roman" pitchFamily="18" charset="0"/>
                <a:cs typeface="Times New Roman" pitchFamily="18" charset="0"/>
              </a:rPr>
              <a:t>in everything you do, just as God who chose you is holy.  For the Scriptures say, “You must be holy because I am holy.”  </a:t>
            </a:r>
          </a:p>
          <a:p>
            <a:pPr indent="0">
              <a:buNone/>
            </a:pPr>
            <a:r>
              <a:rPr lang="en-US" sz="5100" i="1" dirty="0" smtClean="0">
                <a:solidFill>
                  <a:schemeClr val="tx1"/>
                </a:solidFill>
                <a:latin typeface="Times New Roman" pitchFamily="18" charset="0"/>
                <a:cs typeface="Times New Roman" pitchFamily="18" charset="0"/>
              </a:rPr>
              <a:t>I Peter 1:14-16 NLT</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MEMBERSHIP COVENANT</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pPr indent="0">
              <a:buNone/>
            </a:pPr>
            <a:r>
              <a:rPr lang="en-US" sz="4300" dirty="0" smtClean="0">
                <a:solidFill>
                  <a:schemeClr val="tx1"/>
                </a:solidFill>
                <a:cs typeface="Times New Roman" pitchFamily="18" charset="0"/>
              </a:rPr>
              <a:t>There is plenty of grace and </a:t>
            </a:r>
            <a:r>
              <a:rPr lang="en-US" sz="4300" u="sng" dirty="0" smtClean="0">
                <a:solidFill>
                  <a:schemeClr val="tx1"/>
                </a:solidFill>
                <a:cs typeface="Times New Roman" pitchFamily="18" charset="0"/>
              </a:rPr>
              <a:t>mercy</a:t>
            </a:r>
            <a:r>
              <a:rPr lang="en-US" sz="4300" dirty="0" smtClean="0">
                <a:solidFill>
                  <a:schemeClr val="tx1"/>
                </a:solidFill>
                <a:cs typeface="Times New Roman" pitchFamily="18" charset="0"/>
              </a:rPr>
              <a:t> along the way.</a:t>
            </a:r>
          </a:p>
          <a:p>
            <a:pPr indent="0">
              <a:buNone/>
            </a:pPr>
            <a:endParaRPr lang="en-US" sz="1600" i="1" dirty="0" smtClean="0">
              <a:solidFill>
                <a:schemeClr val="tx1"/>
              </a:solidFill>
              <a:latin typeface="Times New Roman" pitchFamily="18" charset="0"/>
              <a:cs typeface="Times New Roman" pitchFamily="18" charset="0"/>
            </a:endParaRPr>
          </a:p>
          <a:p>
            <a:pPr indent="0">
              <a:buNone/>
            </a:pPr>
            <a:r>
              <a:rPr lang="en-US" sz="4300" i="1" dirty="0" smtClean="0">
                <a:solidFill>
                  <a:schemeClr val="tx1"/>
                </a:solidFill>
                <a:latin typeface="Times New Roman" pitchFamily="18" charset="0"/>
                <a:cs typeface="Times New Roman" pitchFamily="18" charset="0"/>
              </a:rPr>
              <a:t>But if we confess our sins to God, he can always be trusted to forgive us and take our sins away.  </a:t>
            </a:r>
          </a:p>
          <a:p>
            <a:pPr indent="0">
              <a:buNone/>
            </a:pPr>
            <a:r>
              <a:rPr lang="en-US" sz="4300" dirty="0" smtClean="0">
                <a:solidFill>
                  <a:schemeClr val="tx1"/>
                </a:solidFill>
                <a:cs typeface="Times New Roman" pitchFamily="18" charset="0"/>
              </a:rPr>
              <a:t>1 John 1:9 CEV</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MEMBERSHIP COVENANT</a:t>
            </a:r>
            <a:endParaRPr lang="en-US" dirty="0">
              <a:solidFill>
                <a:schemeClr val="tx1"/>
              </a:solidFill>
            </a:endParaRPr>
          </a:p>
        </p:txBody>
      </p:sp>
      <p:sp>
        <p:nvSpPr>
          <p:cNvPr id="3" name="Content Placeholder 2"/>
          <p:cNvSpPr>
            <a:spLocks noGrp="1"/>
          </p:cNvSpPr>
          <p:nvPr>
            <p:ph idx="1"/>
          </p:nvPr>
        </p:nvSpPr>
        <p:spPr/>
        <p:txBody>
          <a:bodyPr>
            <a:normAutofit fontScale="85000" lnSpcReduction="20000"/>
          </a:bodyPr>
          <a:lstStyle/>
          <a:p>
            <a:pPr indent="0">
              <a:buNone/>
            </a:pPr>
            <a:r>
              <a:rPr lang="en-US" sz="4300" dirty="0" smtClean="0">
                <a:solidFill>
                  <a:schemeClr val="tx1"/>
                </a:solidFill>
                <a:cs typeface="Times New Roman" pitchFamily="18" charset="0"/>
              </a:rPr>
              <a:t>There will also be help and </a:t>
            </a:r>
            <a:r>
              <a:rPr lang="en-US" sz="4300" u="sng" dirty="0" smtClean="0">
                <a:solidFill>
                  <a:schemeClr val="tx1"/>
                </a:solidFill>
                <a:cs typeface="Times New Roman" pitchFamily="18" charset="0"/>
              </a:rPr>
              <a:t>encouragement</a:t>
            </a:r>
            <a:r>
              <a:rPr lang="en-US" sz="4300" dirty="0" smtClean="0">
                <a:solidFill>
                  <a:schemeClr val="tx1"/>
                </a:solidFill>
                <a:cs typeface="Times New Roman" pitchFamily="18" charset="0"/>
              </a:rPr>
              <a:t> to live as we should in Christ.</a:t>
            </a:r>
          </a:p>
          <a:p>
            <a:pPr indent="0">
              <a:buNone/>
            </a:pPr>
            <a:endParaRPr lang="en-US" sz="4300" dirty="0" smtClean="0">
              <a:solidFill>
                <a:schemeClr val="tx1"/>
              </a:solidFill>
              <a:cs typeface="Times New Roman" pitchFamily="18" charset="0"/>
            </a:endParaRPr>
          </a:p>
          <a:p>
            <a:pPr indent="0">
              <a:buNone/>
            </a:pPr>
            <a:r>
              <a:rPr lang="en-US" sz="4300" i="1" dirty="0" smtClean="0">
                <a:solidFill>
                  <a:schemeClr val="tx1"/>
                </a:solidFill>
                <a:latin typeface="Times New Roman" pitchFamily="18" charset="0"/>
                <a:cs typeface="Times New Roman" pitchFamily="18" charset="0"/>
              </a:rPr>
              <a:t>Dear brothers and sisters, if another believer is overcome by some sin, you who are godly should gently and humbly help that person back onto the right path.  </a:t>
            </a:r>
            <a:r>
              <a:rPr lang="en-US" sz="4300" dirty="0" smtClean="0">
                <a:solidFill>
                  <a:schemeClr val="tx1"/>
                </a:solidFill>
                <a:cs typeface="Times New Roman" pitchFamily="18" charset="0"/>
              </a:rPr>
              <a:t>Galatians 6:1 NLT</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MEMBERSHIP COVENANT</a:t>
            </a:r>
            <a:endParaRPr lang="en-US" dirty="0">
              <a:solidFill>
                <a:schemeClr val="tx1"/>
              </a:solidFill>
            </a:endParaRPr>
          </a:p>
        </p:txBody>
      </p:sp>
      <p:sp>
        <p:nvSpPr>
          <p:cNvPr id="3" name="Content Placeholder 2"/>
          <p:cNvSpPr>
            <a:spLocks noGrp="1"/>
          </p:cNvSpPr>
          <p:nvPr>
            <p:ph idx="1"/>
          </p:nvPr>
        </p:nvSpPr>
        <p:spPr/>
        <p:txBody>
          <a:bodyPr>
            <a:normAutofit fontScale="85000" lnSpcReduction="20000"/>
          </a:bodyPr>
          <a:lstStyle/>
          <a:p>
            <a:pPr indent="0">
              <a:buNone/>
            </a:pPr>
            <a:r>
              <a:rPr lang="en-US" sz="4300" b="1" dirty="0" smtClean="0">
                <a:solidFill>
                  <a:schemeClr val="tx1"/>
                </a:solidFill>
                <a:cs typeface="Times New Roman" pitchFamily="18" charset="0"/>
              </a:rPr>
              <a:t>2.  We will </a:t>
            </a:r>
            <a:r>
              <a:rPr lang="en-US" sz="4300" b="1" u="sng" dirty="0" smtClean="0">
                <a:solidFill>
                  <a:schemeClr val="tx1"/>
                </a:solidFill>
                <a:cs typeface="Times New Roman" pitchFamily="18" charset="0"/>
              </a:rPr>
              <a:t>attend</a:t>
            </a:r>
            <a:r>
              <a:rPr lang="en-US" sz="4300" b="1" dirty="0" smtClean="0">
                <a:solidFill>
                  <a:schemeClr val="tx1"/>
                </a:solidFill>
                <a:cs typeface="Times New Roman" pitchFamily="18" charset="0"/>
              </a:rPr>
              <a:t> church meetings regularly.</a:t>
            </a:r>
          </a:p>
          <a:p>
            <a:pPr indent="0">
              <a:buNone/>
            </a:pPr>
            <a:endParaRPr lang="en-US" sz="4300" dirty="0" smtClean="0">
              <a:solidFill>
                <a:schemeClr val="tx1"/>
              </a:solidFill>
              <a:cs typeface="Times New Roman" pitchFamily="18" charset="0"/>
            </a:endParaRPr>
          </a:p>
          <a:p>
            <a:pPr indent="0">
              <a:buNone/>
            </a:pPr>
            <a:r>
              <a:rPr lang="en-US" sz="4300" i="1" dirty="0" smtClean="0">
                <a:solidFill>
                  <a:schemeClr val="tx1"/>
                </a:solidFill>
                <a:latin typeface="Times New Roman" pitchFamily="18" charset="0"/>
                <a:cs typeface="Times New Roman" pitchFamily="18" charset="0"/>
              </a:rPr>
              <a:t>And those who believed Peter were baptized…they joined with the other believers in </a:t>
            </a:r>
            <a:r>
              <a:rPr lang="en-US" sz="4300" b="1" i="1" dirty="0" smtClean="0">
                <a:solidFill>
                  <a:schemeClr val="tx1"/>
                </a:solidFill>
                <a:latin typeface="Times New Roman" pitchFamily="18" charset="0"/>
                <a:cs typeface="Times New Roman" pitchFamily="18" charset="0"/>
              </a:rPr>
              <a:t>REGULAR ATTENDANCE </a:t>
            </a:r>
            <a:r>
              <a:rPr lang="en-US" sz="4300" i="1" dirty="0" smtClean="0">
                <a:solidFill>
                  <a:schemeClr val="tx1"/>
                </a:solidFill>
                <a:latin typeface="Times New Roman" pitchFamily="18" charset="0"/>
                <a:cs typeface="Times New Roman" pitchFamily="18" charset="0"/>
              </a:rPr>
              <a:t>at the apostles’ teaching sessions and at the Communion services and prayer meetings.  </a:t>
            </a:r>
            <a:r>
              <a:rPr lang="en-US" sz="4300" dirty="0" smtClean="0">
                <a:solidFill>
                  <a:schemeClr val="tx1"/>
                </a:solidFill>
                <a:cs typeface="Times New Roman" pitchFamily="18" charset="0"/>
              </a:rPr>
              <a:t>Act 2:41-42 LB</a:t>
            </a:r>
          </a:p>
          <a:p>
            <a:pPr indent="0">
              <a:buNone/>
            </a:pPr>
            <a:endParaRPr lang="en-US" sz="4300" dirty="0" smtClean="0">
              <a:solidFill>
                <a:schemeClr val="tx1"/>
              </a:solidFill>
              <a:cs typeface="Times New Roman" pitchFamily="18" charset="0"/>
            </a:endParaRP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MEMBERSHIP COVENANT</a:t>
            </a:r>
            <a:endParaRPr lang="en-US" dirty="0">
              <a:solidFill>
                <a:schemeClr val="tx1"/>
              </a:solidFill>
            </a:endParaRPr>
          </a:p>
        </p:txBody>
      </p:sp>
      <p:sp>
        <p:nvSpPr>
          <p:cNvPr id="3" name="Content Placeholder 2"/>
          <p:cNvSpPr>
            <a:spLocks noGrp="1"/>
          </p:cNvSpPr>
          <p:nvPr>
            <p:ph idx="1"/>
          </p:nvPr>
        </p:nvSpPr>
        <p:spPr/>
        <p:txBody>
          <a:bodyPr>
            <a:normAutofit fontScale="92500" lnSpcReduction="10000"/>
          </a:bodyPr>
          <a:lstStyle/>
          <a:p>
            <a:pPr indent="0">
              <a:buNone/>
            </a:pPr>
            <a:r>
              <a:rPr lang="en-US" sz="4300" i="1" dirty="0" smtClean="0">
                <a:solidFill>
                  <a:schemeClr val="tx1"/>
                </a:solidFill>
                <a:latin typeface="Times New Roman" pitchFamily="18" charset="0"/>
                <a:cs typeface="Times New Roman" pitchFamily="18" charset="0"/>
              </a:rPr>
              <a:t>Let us not give up meeting together, as some are in the habit of doing, but let us encourage one another…  </a:t>
            </a:r>
          </a:p>
          <a:p>
            <a:pPr indent="0">
              <a:buNone/>
            </a:pPr>
            <a:r>
              <a:rPr lang="en-US" sz="4300" dirty="0" smtClean="0">
                <a:solidFill>
                  <a:schemeClr val="tx1"/>
                </a:solidFill>
                <a:cs typeface="Times New Roman" pitchFamily="18" charset="0"/>
              </a:rPr>
              <a:t>Hebrews 10:25 NIV</a:t>
            </a:r>
          </a:p>
          <a:p>
            <a:pPr indent="0">
              <a:buNone/>
            </a:pPr>
            <a:endParaRPr lang="en-US" sz="4300" dirty="0" smtClean="0">
              <a:solidFill>
                <a:schemeClr val="tx1"/>
              </a:solidFill>
              <a:cs typeface="Times New Roman" pitchFamily="18" charset="0"/>
            </a:endParaRPr>
          </a:p>
          <a:p>
            <a:pPr indent="0">
              <a:buNone/>
            </a:pPr>
            <a:r>
              <a:rPr lang="en-US" sz="4300" dirty="0" smtClean="0">
                <a:solidFill>
                  <a:schemeClr val="tx1"/>
                </a:solidFill>
                <a:cs typeface="Times New Roman" pitchFamily="18" charset="0"/>
              </a:rPr>
              <a:t>The more you participate the more you will </a:t>
            </a:r>
            <a:r>
              <a:rPr lang="en-US" sz="4300" u="sng" dirty="0" smtClean="0">
                <a:solidFill>
                  <a:schemeClr val="tx1"/>
                </a:solidFill>
                <a:cs typeface="Times New Roman" pitchFamily="18" charset="0"/>
              </a:rPr>
              <a:t>grow</a:t>
            </a:r>
            <a:r>
              <a:rPr lang="en-US" sz="4300" dirty="0" smtClean="0">
                <a:solidFill>
                  <a:schemeClr val="tx1"/>
                </a:solidFill>
                <a:cs typeface="Times New Roman" pitchFamily="18" charset="0"/>
              </a:rPr>
              <a:t>.</a:t>
            </a:r>
          </a:p>
          <a:p>
            <a:pPr indent="0">
              <a:buNone/>
            </a:pPr>
            <a:endParaRPr lang="en-US" sz="4300" dirty="0" smtClean="0">
              <a:solidFill>
                <a:schemeClr val="tx1"/>
              </a:solidFill>
              <a:cs typeface="Times New Roman" pitchFamily="18" charset="0"/>
            </a:endParaRP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00200" y="838200"/>
            <a:ext cx="6248400" cy="369332"/>
          </a:xfrm>
          <a:prstGeom prst="rect">
            <a:avLst/>
          </a:prstGeom>
          <a:noFill/>
        </p:spPr>
        <p:txBody>
          <a:bodyPr wrap="square" rtlCol="0">
            <a:spAutoFit/>
          </a:bodyPr>
          <a:lstStyle/>
          <a:p>
            <a:endParaRPr lang="en-US" dirty="0"/>
          </a:p>
        </p:txBody>
      </p:sp>
      <p:sp>
        <p:nvSpPr>
          <p:cNvPr id="9" name="Title 8"/>
          <p:cNvSpPr>
            <a:spLocks noGrp="1"/>
          </p:cNvSpPr>
          <p:nvPr>
            <p:ph type="title"/>
          </p:nvPr>
        </p:nvSpPr>
        <p:spPr>
          <a:xfrm>
            <a:off x="304800" y="609600"/>
            <a:ext cx="8686800" cy="838200"/>
          </a:xfrm>
        </p:spPr>
        <p:txBody>
          <a:bodyPr>
            <a:normAutofit/>
          </a:bodyPr>
          <a:lstStyle/>
          <a:p>
            <a:pPr algn="ctr"/>
            <a:r>
              <a:rPr lang="en-US" sz="4000" b="1" dirty="0" smtClean="0">
                <a:solidFill>
                  <a:srgbClr val="464646"/>
                </a:solidFill>
                <a:latin typeface="Bauhaus 93"/>
              </a:rPr>
              <a:t>Eleventh Street Baptist Church</a:t>
            </a:r>
            <a:endParaRPr lang="en-US" sz="4000" dirty="0"/>
          </a:p>
        </p:txBody>
      </p:sp>
      <p:sp>
        <p:nvSpPr>
          <p:cNvPr id="10" name="Content Placeholder 9"/>
          <p:cNvSpPr>
            <a:spLocks noGrp="1"/>
          </p:cNvSpPr>
          <p:nvPr>
            <p:ph idx="1"/>
          </p:nvPr>
        </p:nvSpPr>
        <p:spPr>
          <a:xfrm>
            <a:off x="457200" y="1905000"/>
            <a:ext cx="8686800" cy="4525963"/>
          </a:xfrm>
        </p:spPr>
        <p:txBody>
          <a:bodyPr/>
          <a:lstStyle/>
          <a:p>
            <a:pPr marL="0" lvl="0" indent="0">
              <a:buClr>
                <a:srgbClr val="FE8637"/>
              </a:buClr>
              <a:buNone/>
            </a:pPr>
            <a:r>
              <a:rPr lang="en-US" i="1" dirty="0" smtClean="0">
                <a:solidFill>
                  <a:schemeClr val="tx1"/>
                </a:solidFill>
              </a:rPr>
              <a:t>EXALTING GOD…</a:t>
            </a:r>
          </a:p>
          <a:p>
            <a:pPr marL="0" lvl="0" indent="0">
              <a:buClr>
                <a:srgbClr val="FE8637"/>
              </a:buClr>
              <a:buNone/>
            </a:pPr>
            <a:r>
              <a:rPr lang="en-US" dirty="0" smtClean="0">
                <a:solidFill>
                  <a:schemeClr val="tx1"/>
                </a:solidFill>
              </a:rPr>
              <a:t>	Extending God’s Love</a:t>
            </a:r>
          </a:p>
          <a:p>
            <a:pPr marL="0" lvl="0" indent="0">
              <a:buClr>
                <a:srgbClr val="FE8637"/>
              </a:buClr>
              <a:buNone/>
            </a:pPr>
            <a:r>
              <a:rPr lang="en-US" dirty="0" smtClean="0">
                <a:solidFill>
                  <a:schemeClr val="tx1"/>
                </a:solidFill>
              </a:rPr>
              <a:t>		Evangelizing the Lost</a:t>
            </a:r>
          </a:p>
          <a:p>
            <a:pPr marL="0" lvl="0" indent="0">
              <a:buClr>
                <a:srgbClr val="FE8637"/>
              </a:buClr>
              <a:buNone/>
            </a:pPr>
            <a:r>
              <a:rPr lang="en-US" dirty="0" smtClean="0">
                <a:solidFill>
                  <a:schemeClr val="tx1"/>
                </a:solidFill>
              </a:rPr>
              <a:t>			Edifying the Body</a:t>
            </a:r>
          </a:p>
          <a:p>
            <a:pPr marL="0" lvl="0" indent="0">
              <a:buClr>
                <a:srgbClr val="FE8637"/>
              </a:buClr>
              <a:buNone/>
            </a:pPr>
            <a:r>
              <a:rPr lang="en-US" dirty="0" smtClean="0">
                <a:solidFill>
                  <a:schemeClr val="tx1"/>
                </a:solidFill>
              </a:rPr>
              <a:t>				Equipping the Saints</a:t>
            </a:r>
          </a:p>
          <a:p>
            <a:pPr marL="0" lvl="0" indent="0">
              <a:buClr>
                <a:srgbClr val="FE8637"/>
              </a:buClr>
              <a:buNone/>
            </a:pPr>
            <a:r>
              <a:rPr lang="en-US" i="1" dirty="0" smtClean="0">
                <a:solidFill>
                  <a:schemeClr val="tx1"/>
                </a:solidFill>
              </a:rPr>
              <a:t>					TO SERVE THE LORD! </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MEMBERSHIP COVENANT</a:t>
            </a:r>
            <a:endParaRPr lang="en-US" dirty="0">
              <a:solidFill>
                <a:schemeClr val="tx1"/>
              </a:solidFill>
            </a:endParaRPr>
          </a:p>
        </p:txBody>
      </p:sp>
      <p:sp>
        <p:nvSpPr>
          <p:cNvPr id="3" name="Content Placeholder 2"/>
          <p:cNvSpPr>
            <a:spLocks noGrp="1"/>
          </p:cNvSpPr>
          <p:nvPr>
            <p:ph idx="1"/>
          </p:nvPr>
        </p:nvSpPr>
        <p:spPr/>
        <p:txBody>
          <a:bodyPr>
            <a:normAutofit/>
          </a:bodyPr>
          <a:lstStyle/>
          <a:p>
            <a:pPr indent="0">
              <a:buNone/>
            </a:pPr>
            <a:r>
              <a:rPr lang="en-US" sz="4300" dirty="0" smtClean="0">
                <a:solidFill>
                  <a:schemeClr val="tx1"/>
                </a:solidFill>
                <a:cs typeface="Times New Roman" pitchFamily="18" charset="0"/>
              </a:rPr>
              <a:t>The minimum level of participation for members is considered to be attendance at our morning worship service </a:t>
            </a:r>
            <a:r>
              <a:rPr lang="en-US" sz="4300" u="sng" dirty="0" smtClean="0">
                <a:solidFill>
                  <a:schemeClr val="tx1"/>
                </a:solidFill>
                <a:cs typeface="Times New Roman" pitchFamily="18" charset="0"/>
              </a:rPr>
              <a:t>twelve</a:t>
            </a:r>
            <a:r>
              <a:rPr lang="en-US" sz="4300" dirty="0" smtClean="0">
                <a:solidFill>
                  <a:schemeClr val="tx1"/>
                </a:solidFill>
                <a:cs typeface="Times New Roman" pitchFamily="18" charset="0"/>
              </a:rPr>
              <a:t> times in a twelve month period.</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MEMBERSHIP COVENANT</a:t>
            </a:r>
            <a:endParaRPr lang="en-US" dirty="0">
              <a:solidFill>
                <a:schemeClr val="tx1"/>
              </a:solidFill>
            </a:endParaRPr>
          </a:p>
        </p:txBody>
      </p:sp>
      <p:sp>
        <p:nvSpPr>
          <p:cNvPr id="3" name="Content Placeholder 2"/>
          <p:cNvSpPr>
            <a:spLocks noGrp="1"/>
          </p:cNvSpPr>
          <p:nvPr>
            <p:ph idx="1"/>
          </p:nvPr>
        </p:nvSpPr>
        <p:spPr/>
        <p:txBody>
          <a:bodyPr>
            <a:normAutofit/>
          </a:bodyPr>
          <a:lstStyle/>
          <a:p>
            <a:pPr indent="0">
              <a:buNone/>
            </a:pPr>
            <a:r>
              <a:rPr lang="en-US" sz="4300" b="1" dirty="0" smtClean="0">
                <a:solidFill>
                  <a:schemeClr val="tx1"/>
                </a:solidFill>
                <a:cs typeface="Times New Roman" pitchFamily="18" charset="0"/>
              </a:rPr>
              <a:t>3.  We will encourage others to attend, and warmly </a:t>
            </a:r>
            <a:r>
              <a:rPr lang="en-US" sz="4300" b="1" u="sng" dirty="0" smtClean="0">
                <a:solidFill>
                  <a:schemeClr val="tx1"/>
                </a:solidFill>
                <a:cs typeface="Times New Roman" pitchFamily="18" charset="0"/>
              </a:rPr>
              <a:t>welcome</a:t>
            </a:r>
            <a:r>
              <a:rPr lang="en-US" sz="4300" b="1" dirty="0" smtClean="0">
                <a:solidFill>
                  <a:schemeClr val="tx1"/>
                </a:solidFill>
                <a:cs typeface="Times New Roman" pitchFamily="18" charset="0"/>
              </a:rPr>
              <a:t> those who visit.</a:t>
            </a:r>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MEMBERSHIP COVENANT</a:t>
            </a:r>
            <a:endParaRPr lang="en-US" dirty="0">
              <a:solidFill>
                <a:schemeClr val="tx1"/>
              </a:solidFill>
            </a:endParaRPr>
          </a:p>
        </p:txBody>
      </p:sp>
      <p:sp>
        <p:nvSpPr>
          <p:cNvPr id="3" name="Content Placeholder 2"/>
          <p:cNvSpPr>
            <a:spLocks noGrp="1"/>
          </p:cNvSpPr>
          <p:nvPr>
            <p:ph idx="1"/>
          </p:nvPr>
        </p:nvSpPr>
        <p:spPr>
          <a:xfrm>
            <a:off x="304800" y="1554162"/>
            <a:ext cx="8686800" cy="5075238"/>
          </a:xfrm>
        </p:spPr>
        <p:txBody>
          <a:bodyPr>
            <a:normAutofit fontScale="85000" lnSpcReduction="20000"/>
          </a:bodyPr>
          <a:lstStyle/>
          <a:p>
            <a:pPr indent="0">
              <a:buNone/>
            </a:pPr>
            <a:r>
              <a:rPr lang="en-US" sz="4300" i="1" dirty="0" smtClean="0">
                <a:solidFill>
                  <a:schemeClr val="tx1"/>
                </a:solidFill>
                <a:latin typeface="Times New Roman" pitchFamily="18" charset="0"/>
                <a:cs typeface="Times New Roman" pitchFamily="18" charset="0"/>
              </a:rPr>
              <a:t>Then the master said…“Go out into the highways and hedges, and compel them to come in, that my house may be filled.”</a:t>
            </a:r>
          </a:p>
          <a:p>
            <a:pPr indent="0">
              <a:buNone/>
            </a:pPr>
            <a:r>
              <a:rPr lang="en-US" sz="4300" dirty="0" smtClean="0">
                <a:solidFill>
                  <a:schemeClr val="tx1"/>
                </a:solidFill>
                <a:cs typeface="Times New Roman" pitchFamily="18" charset="0"/>
              </a:rPr>
              <a:t>Luke 14:23 NKJV</a:t>
            </a:r>
          </a:p>
          <a:p>
            <a:pPr indent="0">
              <a:buNone/>
            </a:pPr>
            <a:endParaRPr lang="en-US" sz="4300" dirty="0" smtClean="0">
              <a:solidFill>
                <a:schemeClr val="tx1"/>
              </a:solidFill>
              <a:cs typeface="Times New Roman" pitchFamily="18" charset="0"/>
            </a:endParaRPr>
          </a:p>
          <a:p>
            <a:pPr indent="0">
              <a:buNone/>
            </a:pPr>
            <a:r>
              <a:rPr lang="en-US" sz="4300" i="1" dirty="0" smtClean="0">
                <a:solidFill>
                  <a:schemeClr val="tx1"/>
                </a:solidFill>
                <a:latin typeface="Times New Roman" pitchFamily="18" charset="0"/>
                <a:cs typeface="Times New Roman" pitchFamily="18" charset="0"/>
              </a:rPr>
              <a:t>Warmly </a:t>
            </a:r>
            <a:r>
              <a:rPr lang="en-US" sz="4300" b="1" i="1" dirty="0" smtClean="0">
                <a:solidFill>
                  <a:schemeClr val="tx1"/>
                </a:solidFill>
                <a:latin typeface="Times New Roman" pitchFamily="18" charset="0"/>
                <a:cs typeface="Times New Roman" pitchFamily="18" charset="0"/>
              </a:rPr>
              <a:t>WELCOME</a:t>
            </a:r>
            <a:r>
              <a:rPr lang="en-US" sz="4300" i="1" dirty="0" smtClean="0">
                <a:solidFill>
                  <a:schemeClr val="tx1"/>
                </a:solidFill>
                <a:latin typeface="Times New Roman" pitchFamily="18" charset="0"/>
                <a:cs typeface="Times New Roman" pitchFamily="18" charset="0"/>
              </a:rPr>
              <a:t> each other into the church, just as Christ warmly welcomed you; then God will be glorified.  </a:t>
            </a:r>
          </a:p>
          <a:p>
            <a:pPr indent="0">
              <a:buNone/>
            </a:pPr>
            <a:r>
              <a:rPr lang="en-US" sz="4300" dirty="0" smtClean="0">
                <a:solidFill>
                  <a:schemeClr val="tx1"/>
                </a:solidFill>
                <a:cs typeface="Times New Roman" pitchFamily="18" charset="0"/>
              </a:rPr>
              <a:t>Romans 15:7 LB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MEMBERSHIP COVENANT</a:t>
            </a:r>
            <a:endParaRPr lang="en-US" dirty="0">
              <a:solidFill>
                <a:schemeClr val="tx1"/>
              </a:solidFill>
            </a:endParaRPr>
          </a:p>
        </p:txBody>
      </p:sp>
      <p:sp>
        <p:nvSpPr>
          <p:cNvPr id="3" name="Content Placeholder 2"/>
          <p:cNvSpPr>
            <a:spLocks noGrp="1"/>
          </p:cNvSpPr>
          <p:nvPr>
            <p:ph idx="1"/>
          </p:nvPr>
        </p:nvSpPr>
        <p:spPr>
          <a:xfrm>
            <a:off x="304800" y="1828800"/>
            <a:ext cx="8686800" cy="4800600"/>
          </a:xfrm>
        </p:spPr>
        <p:txBody>
          <a:bodyPr>
            <a:normAutofit/>
          </a:bodyPr>
          <a:lstStyle/>
          <a:p>
            <a:pPr indent="0">
              <a:buNone/>
            </a:pPr>
            <a:r>
              <a:rPr lang="en-US" sz="4300" b="1" dirty="0" smtClean="0">
                <a:solidFill>
                  <a:schemeClr val="tx1"/>
                </a:solidFill>
                <a:cs typeface="Times New Roman" pitchFamily="18" charset="0"/>
              </a:rPr>
              <a:t>4.  We will </a:t>
            </a:r>
            <a:r>
              <a:rPr lang="en-US" sz="4300" b="1" u="sng" dirty="0" smtClean="0">
                <a:solidFill>
                  <a:schemeClr val="tx1"/>
                </a:solidFill>
                <a:cs typeface="Times New Roman" pitchFamily="18" charset="0"/>
              </a:rPr>
              <a:t>serve</a:t>
            </a:r>
            <a:r>
              <a:rPr lang="en-US" sz="4300" b="1" dirty="0" smtClean="0">
                <a:solidFill>
                  <a:schemeClr val="tx1"/>
                </a:solidFill>
                <a:cs typeface="Times New Roman" pitchFamily="18" charset="0"/>
              </a:rPr>
              <a:t> Christ in the church by giving of our time, talent, and strength.</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MEMBERSHIP COVENANT</a:t>
            </a:r>
            <a:endParaRPr lang="en-US" dirty="0">
              <a:solidFill>
                <a:schemeClr val="tx1"/>
              </a:solidFill>
            </a:endParaRPr>
          </a:p>
        </p:txBody>
      </p:sp>
      <p:sp>
        <p:nvSpPr>
          <p:cNvPr id="3" name="Content Placeholder 2"/>
          <p:cNvSpPr>
            <a:spLocks noGrp="1"/>
          </p:cNvSpPr>
          <p:nvPr>
            <p:ph idx="1"/>
          </p:nvPr>
        </p:nvSpPr>
        <p:spPr>
          <a:xfrm>
            <a:off x="228600" y="1524000"/>
            <a:ext cx="8686800" cy="5105400"/>
          </a:xfrm>
        </p:spPr>
        <p:txBody>
          <a:bodyPr>
            <a:normAutofit fontScale="92500"/>
          </a:bodyPr>
          <a:lstStyle/>
          <a:p>
            <a:pPr indent="0">
              <a:buNone/>
            </a:pPr>
            <a:r>
              <a:rPr lang="en-US" sz="4300" i="1" dirty="0" smtClean="0">
                <a:solidFill>
                  <a:schemeClr val="tx1"/>
                </a:solidFill>
                <a:latin typeface="Times New Roman" pitchFamily="18" charset="0"/>
                <a:cs typeface="Times New Roman" pitchFamily="18" charset="0"/>
              </a:rPr>
              <a:t>…</a:t>
            </a:r>
            <a:r>
              <a:rPr lang="en-US" sz="4300" b="1" i="1" dirty="0" smtClean="0">
                <a:solidFill>
                  <a:schemeClr val="tx1"/>
                </a:solidFill>
                <a:latin typeface="Times New Roman" pitchFamily="18" charset="0"/>
                <a:cs typeface="Times New Roman" pitchFamily="18" charset="0"/>
              </a:rPr>
              <a:t>SERVE</a:t>
            </a:r>
            <a:r>
              <a:rPr lang="en-US" sz="4300" i="1" dirty="0" smtClean="0">
                <a:solidFill>
                  <a:schemeClr val="tx1"/>
                </a:solidFill>
                <a:latin typeface="Times New Roman" pitchFamily="18" charset="0"/>
                <a:cs typeface="Times New Roman" pitchFamily="18" charset="0"/>
              </a:rPr>
              <a:t> one another in love.  </a:t>
            </a:r>
          </a:p>
          <a:p>
            <a:pPr indent="0">
              <a:buNone/>
            </a:pPr>
            <a:r>
              <a:rPr lang="en-US" sz="4300" dirty="0" smtClean="0">
                <a:solidFill>
                  <a:schemeClr val="tx1"/>
                </a:solidFill>
                <a:cs typeface="Times New Roman" pitchFamily="18" charset="0"/>
              </a:rPr>
              <a:t>Galatians 5:13 NIV</a:t>
            </a:r>
          </a:p>
          <a:p>
            <a:pPr indent="0">
              <a:buNone/>
            </a:pPr>
            <a:endParaRPr lang="en-US" sz="2200" dirty="0" smtClean="0">
              <a:solidFill>
                <a:schemeClr val="tx1"/>
              </a:solidFill>
              <a:cs typeface="Times New Roman" pitchFamily="18" charset="0"/>
            </a:endParaRPr>
          </a:p>
          <a:p>
            <a:pPr indent="0">
              <a:buNone/>
            </a:pPr>
            <a:r>
              <a:rPr lang="en-US" sz="4300" i="1" dirty="0" smtClean="0">
                <a:solidFill>
                  <a:schemeClr val="tx1"/>
                </a:solidFill>
                <a:latin typeface="Times New Roman" pitchFamily="18" charset="0"/>
                <a:cs typeface="Times New Roman" pitchFamily="18" charset="0"/>
              </a:rPr>
              <a:t>God has given each of you some special abilities; be sure to use them to help each other, passing on to others God’s many kinds of blessings.  </a:t>
            </a:r>
          </a:p>
          <a:p>
            <a:pPr indent="0">
              <a:buNone/>
            </a:pPr>
            <a:r>
              <a:rPr lang="en-US" sz="4300" dirty="0" smtClean="0">
                <a:solidFill>
                  <a:schemeClr val="tx1"/>
                </a:solidFill>
                <a:cs typeface="Times New Roman" pitchFamily="18" charset="0"/>
              </a:rPr>
              <a:t>1 Peter 4:10 LB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MEMBERSHIP COVENANT</a:t>
            </a:r>
            <a:endParaRPr lang="en-US" dirty="0">
              <a:solidFill>
                <a:schemeClr val="tx1"/>
              </a:solidFill>
            </a:endParaRPr>
          </a:p>
        </p:txBody>
      </p:sp>
      <p:sp>
        <p:nvSpPr>
          <p:cNvPr id="3" name="Content Placeholder 2"/>
          <p:cNvSpPr>
            <a:spLocks noGrp="1"/>
          </p:cNvSpPr>
          <p:nvPr>
            <p:ph idx="1"/>
          </p:nvPr>
        </p:nvSpPr>
        <p:spPr>
          <a:xfrm>
            <a:off x="228600" y="1524000"/>
            <a:ext cx="8686800" cy="5105400"/>
          </a:xfrm>
        </p:spPr>
        <p:txBody>
          <a:bodyPr>
            <a:normAutofit fontScale="85000" lnSpcReduction="10000"/>
          </a:bodyPr>
          <a:lstStyle/>
          <a:p>
            <a:pPr indent="0">
              <a:buNone/>
            </a:pPr>
            <a:r>
              <a:rPr lang="en-US" sz="4300" b="1" dirty="0" smtClean="0">
                <a:solidFill>
                  <a:schemeClr val="tx1"/>
                </a:solidFill>
                <a:cs typeface="Times New Roman" pitchFamily="18" charset="0"/>
              </a:rPr>
              <a:t>5.  We will </a:t>
            </a:r>
            <a:r>
              <a:rPr lang="en-US" sz="4300" b="1" u="sng" dirty="0" smtClean="0">
                <a:solidFill>
                  <a:schemeClr val="tx1"/>
                </a:solidFill>
                <a:cs typeface="Times New Roman" pitchFamily="18" charset="0"/>
              </a:rPr>
              <a:t>support</a:t>
            </a:r>
            <a:r>
              <a:rPr lang="en-US" sz="4300" b="1" dirty="0" smtClean="0">
                <a:solidFill>
                  <a:schemeClr val="tx1"/>
                </a:solidFill>
                <a:cs typeface="Times New Roman" pitchFamily="18" charset="0"/>
              </a:rPr>
              <a:t> the church financially.</a:t>
            </a:r>
          </a:p>
          <a:p>
            <a:pPr indent="0">
              <a:buNone/>
            </a:pPr>
            <a:endParaRPr lang="en-US" sz="2400" i="1" dirty="0" smtClean="0">
              <a:solidFill>
                <a:schemeClr val="tx1"/>
              </a:solidFill>
              <a:latin typeface="Times New Roman" pitchFamily="18" charset="0"/>
              <a:cs typeface="Times New Roman" pitchFamily="18" charset="0"/>
            </a:endParaRPr>
          </a:p>
          <a:p>
            <a:pPr indent="0">
              <a:buNone/>
            </a:pPr>
            <a:r>
              <a:rPr lang="en-US" sz="4300" i="1" dirty="0" smtClean="0">
                <a:solidFill>
                  <a:schemeClr val="tx1"/>
                </a:solidFill>
                <a:latin typeface="Times New Roman" pitchFamily="18" charset="0"/>
                <a:cs typeface="Times New Roman" pitchFamily="18" charset="0"/>
              </a:rPr>
              <a:t>“Bring the whole </a:t>
            </a:r>
            <a:r>
              <a:rPr lang="en-US" sz="4300" b="1" i="1" dirty="0" smtClean="0">
                <a:solidFill>
                  <a:schemeClr val="tx1"/>
                </a:solidFill>
                <a:latin typeface="Times New Roman" pitchFamily="18" charset="0"/>
                <a:cs typeface="Times New Roman" pitchFamily="18" charset="0"/>
              </a:rPr>
              <a:t>TITHE</a:t>
            </a:r>
            <a:r>
              <a:rPr lang="en-US" sz="4300" i="1" dirty="0" smtClean="0">
                <a:solidFill>
                  <a:schemeClr val="tx1"/>
                </a:solidFill>
                <a:latin typeface="Times New Roman" pitchFamily="18" charset="0"/>
                <a:cs typeface="Times New Roman" pitchFamily="18" charset="0"/>
              </a:rPr>
              <a:t> into the storehouse, that there may be food in my house,” says the Lord Almighty, “and see if I will not throw open the flood gates of heaven and pour out so much blessing that you will not have room enough for it.”  </a:t>
            </a:r>
          </a:p>
          <a:p>
            <a:pPr indent="0">
              <a:buNone/>
            </a:pPr>
            <a:r>
              <a:rPr lang="en-US" sz="4300" i="1" dirty="0" smtClean="0">
                <a:solidFill>
                  <a:schemeClr val="tx1"/>
                </a:solidFill>
                <a:latin typeface="Times New Roman" pitchFamily="18" charset="0"/>
                <a:cs typeface="Times New Roman" pitchFamily="18" charset="0"/>
              </a:rPr>
              <a:t>Malachi 3:10 NIV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MEMBERSHIP COVENANT</a:t>
            </a:r>
            <a:endParaRPr lang="en-US" dirty="0">
              <a:solidFill>
                <a:schemeClr val="tx1"/>
              </a:solidFill>
            </a:endParaRPr>
          </a:p>
        </p:txBody>
      </p:sp>
      <p:sp>
        <p:nvSpPr>
          <p:cNvPr id="3" name="Content Placeholder 2"/>
          <p:cNvSpPr>
            <a:spLocks noGrp="1"/>
          </p:cNvSpPr>
          <p:nvPr>
            <p:ph idx="1"/>
          </p:nvPr>
        </p:nvSpPr>
        <p:spPr>
          <a:xfrm>
            <a:off x="304800" y="1524000"/>
            <a:ext cx="8686800" cy="5105400"/>
          </a:xfrm>
        </p:spPr>
        <p:txBody>
          <a:bodyPr>
            <a:normAutofit/>
          </a:bodyPr>
          <a:lstStyle/>
          <a:p>
            <a:pPr indent="0">
              <a:buNone/>
            </a:pPr>
            <a:r>
              <a:rPr lang="en-US" sz="4300" dirty="0" smtClean="0">
                <a:solidFill>
                  <a:schemeClr val="tx1"/>
                </a:solidFill>
                <a:cs typeface="Times New Roman" pitchFamily="18" charset="0"/>
              </a:rPr>
              <a:t>Giving to the Lord is a question of </a:t>
            </a:r>
            <a:r>
              <a:rPr lang="en-US" sz="4300" u="sng" dirty="0" smtClean="0">
                <a:solidFill>
                  <a:schemeClr val="tx1"/>
                </a:solidFill>
                <a:cs typeface="Times New Roman" pitchFamily="18" charset="0"/>
              </a:rPr>
              <a:t>faith</a:t>
            </a:r>
            <a:r>
              <a:rPr lang="en-US" sz="4300" dirty="0" smtClean="0">
                <a:solidFill>
                  <a:schemeClr val="tx1"/>
                </a:solidFill>
                <a:cs typeface="Times New Roman" pitchFamily="18" charset="0"/>
              </a:rPr>
              <a:t>:  </a:t>
            </a:r>
            <a:r>
              <a:rPr lang="en-US" sz="4300" i="1" dirty="0" smtClean="0">
                <a:solidFill>
                  <a:schemeClr val="tx1"/>
                </a:solidFill>
                <a:cs typeface="Times New Roman" pitchFamily="18" charset="0"/>
              </a:rPr>
              <a:t>If I put God first in my finances, will He provide for me?</a:t>
            </a:r>
          </a:p>
          <a:p>
            <a:pPr indent="0">
              <a:buNone/>
            </a:pPr>
            <a:endParaRPr lang="en-US" sz="4300" i="1" dirty="0" smtClean="0">
              <a:solidFill>
                <a:schemeClr val="tx1"/>
              </a:solidFill>
              <a:latin typeface="Times New Roman" pitchFamily="18" charset="0"/>
              <a:cs typeface="Times New Roman" pitchFamily="18" charset="0"/>
            </a:endParaRPr>
          </a:p>
          <a:p>
            <a:pPr indent="0">
              <a:buNone/>
            </a:pPr>
            <a:r>
              <a:rPr lang="en-US" sz="4300" i="1" dirty="0" smtClean="0">
                <a:solidFill>
                  <a:schemeClr val="tx1"/>
                </a:solidFill>
                <a:latin typeface="Times New Roman" pitchFamily="18" charset="0"/>
                <a:cs typeface="Times New Roman" pitchFamily="18" charset="0"/>
              </a:rPr>
              <a:t>For </a:t>
            </a:r>
            <a:r>
              <a:rPr lang="en-US" sz="4300" i="1" dirty="0" smtClean="0">
                <a:solidFill>
                  <a:schemeClr val="tx1"/>
                </a:solidFill>
                <a:latin typeface="Times New Roman" pitchFamily="18" charset="0"/>
                <a:cs typeface="Times New Roman" pitchFamily="18" charset="0"/>
              </a:rPr>
              <a:t>where your treasure is, there your heart will be also.  </a:t>
            </a:r>
          </a:p>
          <a:p>
            <a:pPr indent="0">
              <a:buNone/>
            </a:pPr>
            <a:r>
              <a:rPr lang="en-US" sz="4300" dirty="0" smtClean="0">
                <a:solidFill>
                  <a:schemeClr val="tx1"/>
                </a:solidFill>
                <a:cs typeface="Times New Roman" pitchFamily="18" charset="0"/>
              </a:rPr>
              <a:t>Matthew 6:21 NIV</a:t>
            </a:r>
          </a:p>
          <a:p>
            <a:pPr indent="0">
              <a:buNone/>
            </a:pPr>
            <a:endParaRPr lang="en-US" sz="2200" dirty="0" smtClean="0">
              <a:solidFill>
                <a:schemeClr val="tx1"/>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MEMBERSHIP COVENANT</a:t>
            </a:r>
            <a:endParaRPr lang="en-US" dirty="0">
              <a:solidFill>
                <a:schemeClr val="tx1"/>
              </a:solidFill>
            </a:endParaRPr>
          </a:p>
        </p:txBody>
      </p:sp>
      <p:sp>
        <p:nvSpPr>
          <p:cNvPr id="3" name="Content Placeholder 2"/>
          <p:cNvSpPr>
            <a:spLocks noGrp="1"/>
          </p:cNvSpPr>
          <p:nvPr>
            <p:ph idx="1"/>
          </p:nvPr>
        </p:nvSpPr>
        <p:spPr>
          <a:xfrm>
            <a:off x="304800" y="2057400"/>
            <a:ext cx="8686800" cy="4572000"/>
          </a:xfrm>
        </p:spPr>
        <p:txBody>
          <a:bodyPr>
            <a:normAutofit/>
          </a:bodyPr>
          <a:lstStyle/>
          <a:p>
            <a:pPr indent="0">
              <a:buNone/>
            </a:pPr>
            <a:r>
              <a:rPr lang="en-US" sz="4300" b="1" dirty="0" smtClean="0">
                <a:solidFill>
                  <a:schemeClr val="tx1"/>
                </a:solidFill>
                <a:cs typeface="Times New Roman" pitchFamily="18" charset="0"/>
              </a:rPr>
              <a:t>6.  We will treat one another with Christian </a:t>
            </a:r>
            <a:r>
              <a:rPr lang="en-US" sz="4300" b="1" u="sng" dirty="0" smtClean="0">
                <a:solidFill>
                  <a:schemeClr val="tx1"/>
                </a:solidFill>
                <a:cs typeface="Times New Roman" pitchFamily="18" charset="0"/>
              </a:rPr>
              <a:t>love</a:t>
            </a:r>
            <a:r>
              <a:rPr lang="en-US" sz="4300" b="1" dirty="0" smtClean="0">
                <a:solidFill>
                  <a:schemeClr val="tx1"/>
                </a:solidFill>
                <a:cs typeface="Times New Roman" pitchFamily="18" charset="0"/>
              </a:rPr>
              <a:t>.</a:t>
            </a:r>
          </a:p>
          <a:p>
            <a:pPr indent="0">
              <a:buNone/>
            </a:pPr>
            <a:endParaRPr lang="en-US" sz="4300" i="1" dirty="0" smtClean="0">
              <a:solidFill>
                <a:schemeClr val="tx1"/>
              </a:solidFill>
              <a:latin typeface="Times New Roman" pitchFamily="18" charset="0"/>
              <a:cs typeface="Times New Roman" pitchFamily="18" charset="0"/>
            </a:endParaRPr>
          </a:p>
        </p:txBody>
      </p:sp>
      <p:pic>
        <p:nvPicPr>
          <p:cNvPr id="31746" name="Picture 2" descr="http://www.encvdc.org/images/hrtcross.gif"/>
          <p:cNvPicPr>
            <a:picLocks noChangeAspect="1" noChangeArrowheads="1"/>
          </p:cNvPicPr>
          <p:nvPr/>
        </p:nvPicPr>
        <p:blipFill>
          <a:blip r:embed="rId2" cstate="print"/>
          <a:srcRect/>
          <a:stretch>
            <a:fillRect/>
          </a:stretch>
        </p:blipFill>
        <p:spPr bwMode="auto">
          <a:xfrm>
            <a:off x="5105400" y="3124200"/>
            <a:ext cx="2095500" cy="29241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1000" fill="hold"/>
                                        <p:tgtEl>
                                          <p:spTgt spid="31746"/>
                                        </p:tgtEl>
                                        <p:attrNameLst>
                                          <p:attrName>ppt_w</p:attrName>
                                        </p:attrNameLst>
                                      </p:cBhvr>
                                      <p:tavLst>
                                        <p:tav tm="0">
                                          <p:val>
                                            <p:fltVal val="0"/>
                                          </p:val>
                                        </p:tav>
                                        <p:tav tm="100000">
                                          <p:val>
                                            <p:strVal val="#ppt_w"/>
                                          </p:val>
                                        </p:tav>
                                      </p:tavLst>
                                    </p:anim>
                                    <p:anim calcmode="lin" valueType="num">
                                      <p:cBhvr>
                                        <p:cTn id="8" dur="1000" fill="hold"/>
                                        <p:tgtEl>
                                          <p:spTgt spid="31746"/>
                                        </p:tgtEl>
                                        <p:attrNameLst>
                                          <p:attrName>ppt_h</p:attrName>
                                        </p:attrNameLst>
                                      </p:cBhvr>
                                      <p:tavLst>
                                        <p:tav tm="0">
                                          <p:val>
                                            <p:fltVal val="0"/>
                                          </p:val>
                                        </p:tav>
                                        <p:tav tm="100000">
                                          <p:val>
                                            <p:strVal val="#ppt_h"/>
                                          </p:val>
                                        </p:tav>
                                      </p:tavLst>
                                    </p:anim>
                                    <p:anim calcmode="lin" valueType="num">
                                      <p:cBhvr>
                                        <p:cTn id="9" dur="1000" fill="hold"/>
                                        <p:tgtEl>
                                          <p:spTgt spid="31746"/>
                                        </p:tgtEl>
                                        <p:attrNameLst>
                                          <p:attrName>style.rotation</p:attrName>
                                        </p:attrNameLst>
                                      </p:cBhvr>
                                      <p:tavLst>
                                        <p:tav tm="0">
                                          <p:val>
                                            <p:fltVal val="360"/>
                                          </p:val>
                                        </p:tav>
                                        <p:tav tm="100000">
                                          <p:val>
                                            <p:fltVal val="0"/>
                                          </p:val>
                                        </p:tav>
                                      </p:tavLst>
                                    </p:anim>
                                    <p:animEffect transition="in" filter="fade">
                                      <p:cBhvr>
                                        <p:cTn id="10" dur="10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MEMBERSHIP COVENANT</a:t>
            </a:r>
            <a:endParaRPr lang="en-US" dirty="0">
              <a:solidFill>
                <a:schemeClr val="tx1"/>
              </a:solidFill>
            </a:endParaRPr>
          </a:p>
        </p:txBody>
      </p:sp>
      <p:sp>
        <p:nvSpPr>
          <p:cNvPr id="3" name="Content Placeholder 2"/>
          <p:cNvSpPr>
            <a:spLocks noGrp="1"/>
          </p:cNvSpPr>
          <p:nvPr>
            <p:ph idx="1"/>
          </p:nvPr>
        </p:nvSpPr>
        <p:spPr>
          <a:xfrm>
            <a:off x="304800" y="1676400"/>
            <a:ext cx="8686800" cy="4953000"/>
          </a:xfrm>
        </p:spPr>
        <p:txBody>
          <a:bodyPr>
            <a:normAutofit/>
          </a:bodyPr>
          <a:lstStyle/>
          <a:p>
            <a:pPr indent="0">
              <a:buNone/>
            </a:pPr>
            <a:r>
              <a:rPr lang="en-US" sz="4300" dirty="0" smtClean="0">
                <a:solidFill>
                  <a:schemeClr val="tx1"/>
                </a:solidFill>
                <a:cs typeface="Times New Roman" pitchFamily="18" charset="0"/>
              </a:rPr>
              <a:t>Jesus:  </a:t>
            </a:r>
            <a:r>
              <a:rPr lang="en-US" sz="4300" i="1" dirty="0" smtClean="0">
                <a:solidFill>
                  <a:schemeClr val="tx1"/>
                </a:solidFill>
                <a:latin typeface="Times New Roman" pitchFamily="18" charset="0"/>
                <a:cs typeface="Times New Roman" pitchFamily="18" charset="0"/>
              </a:rPr>
              <a:t>This is My commandment, that you </a:t>
            </a:r>
            <a:r>
              <a:rPr lang="en-US" sz="4300" b="1" i="1" dirty="0" smtClean="0">
                <a:solidFill>
                  <a:schemeClr val="tx1"/>
                </a:solidFill>
                <a:latin typeface="Times New Roman" pitchFamily="18" charset="0"/>
                <a:cs typeface="Times New Roman" pitchFamily="18" charset="0"/>
              </a:rPr>
              <a:t>LOVE</a:t>
            </a:r>
            <a:r>
              <a:rPr lang="en-US" sz="4300" i="1" dirty="0" smtClean="0">
                <a:solidFill>
                  <a:schemeClr val="tx1"/>
                </a:solidFill>
                <a:latin typeface="Times New Roman" pitchFamily="18" charset="0"/>
                <a:cs typeface="Times New Roman" pitchFamily="18" charset="0"/>
              </a:rPr>
              <a:t> one another, just as I have loved you.  </a:t>
            </a:r>
            <a:r>
              <a:rPr lang="en-US" sz="4300" dirty="0" smtClean="0">
                <a:solidFill>
                  <a:schemeClr val="tx1"/>
                </a:solidFill>
                <a:cs typeface="Times New Roman" pitchFamily="18" charset="0"/>
              </a:rPr>
              <a:t>John 15:12 NASB  </a:t>
            </a:r>
          </a:p>
          <a:p>
            <a:pPr indent="0">
              <a:buNone/>
            </a:pPr>
            <a:endParaRPr lang="en-US" sz="2000" dirty="0" smtClean="0">
              <a:solidFill>
                <a:schemeClr val="tx1"/>
              </a:solidFill>
              <a:cs typeface="Times New Roman" pitchFamily="18" charset="0"/>
            </a:endParaRPr>
          </a:p>
          <a:p>
            <a:pPr indent="0">
              <a:buNone/>
            </a:pPr>
            <a:r>
              <a:rPr lang="en-US" sz="4300" dirty="0" smtClean="0">
                <a:solidFill>
                  <a:schemeClr val="tx1"/>
                </a:solidFill>
                <a:cs typeface="Times New Roman" pitchFamily="18" charset="0"/>
              </a:rPr>
              <a:t>Jesus:  </a:t>
            </a:r>
            <a:r>
              <a:rPr lang="en-US" sz="4300" i="1" dirty="0" smtClean="0">
                <a:solidFill>
                  <a:schemeClr val="tx1"/>
                </a:solidFill>
                <a:latin typeface="Times New Roman" pitchFamily="18" charset="0"/>
                <a:cs typeface="Times New Roman" pitchFamily="18" charset="0"/>
              </a:rPr>
              <a:t>By this all men will know that you are my disciples, if you </a:t>
            </a:r>
            <a:r>
              <a:rPr lang="en-US" sz="4300" b="1" i="1" dirty="0" smtClean="0">
                <a:solidFill>
                  <a:schemeClr val="tx1"/>
                </a:solidFill>
                <a:latin typeface="Times New Roman" pitchFamily="18" charset="0"/>
                <a:cs typeface="Times New Roman" pitchFamily="18" charset="0"/>
              </a:rPr>
              <a:t>LOVE</a:t>
            </a:r>
            <a:r>
              <a:rPr lang="en-US" sz="4300" i="1" dirty="0" smtClean="0">
                <a:solidFill>
                  <a:schemeClr val="tx1"/>
                </a:solidFill>
                <a:latin typeface="Times New Roman" pitchFamily="18" charset="0"/>
                <a:cs typeface="Times New Roman" pitchFamily="18" charset="0"/>
              </a:rPr>
              <a:t> one another.  </a:t>
            </a:r>
            <a:r>
              <a:rPr lang="en-US" sz="4300" dirty="0" smtClean="0">
                <a:solidFill>
                  <a:schemeClr val="tx1"/>
                </a:solidFill>
                <a:cs typeface="Times New Roman" pitchFamily="18" charset="0"/>
              </a:rPr>
              <a:t>John 13:35</a:t>
            </a:r>
          </a:p>
          <a:p>
            <a:pPr indent="0">
              <a:buNone/>
            </a:pPr>
            <a:endParaRPr lang="en-US" sz="4300" i="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MEMBERSHIP COVENANT</a:t>
            </a:r>
            <a:endParaRPr lang="en-US" dirty="0">
              <a:solidFill>
                <a:schemeClr val="tx1"/>
              </a:solidFill>
            </a:endParaRPr>
          </a:p>
        </p:txBody>
      </p:sp>
      <p:sp>
        <p:nvSpPr>
          <p:cNvPr id="3" name="Content Placeholder 2"/>
          <p:cNvSpPr>
            <a:spLocks noGrp="1"/>
          </p:cNvSpPr>
          <p:nvPr>
            <p:ph idx="1"/>
          </p:nvPr>
        </p:nvSpPr>
        <p:spPr>
          <a:xfrm>
            <a:off x="304800" y="1676400"/>
            <a:ext cx="8686800" cy="4953000"/>
          </a:xfrm>
        </p:spPr>
        <p:txBody>
          <a:bodyPr>
            <a:normAutofit fontScale="92500" lnSpcReduction="10000"/>
          </a:bodyPr>
          <a:lstStyle/>
          <a:p>
            <a:pPr indent="0">
              <a:buNone/>
            </a:pPr>
            <a:r>
              <a:rPr lang="en-US" sz="4300" i="1" dirty="0" smtClean="0">
                <a:solidFill>
                  <a:schemeClr val="tx1"/>
                </a:solidFill>
                <a:latin typeface="Times New Roman" pitchFamily="18" charset="0"/>
                <a:cs typeface="Times New Roman" pitchFamily="18" charset="0"/>
              </a:rPr>
              <a:t>But now you must rid yourselves of all such things as these: anger, rage, malice, slander, and filthy language from your lips. …clothe yourselves with compassion, kindness, humility, gentleness and patience.  Bear with each other and forgive…  </a:t>
            </a:r>
          </a:p>
          <a:p>
            <a:pPr indent="0">
              <a:buNone/>
            </a:pPr>
            <a:r>
              <a:rPr lang="en-US" sz="4300" dirty="0" smtClean="0">
                <a:solidFill>
                  <a:schemeClr val="tx1"/>
                </a:solidFill>
                <a:cs typeface="Times New Roman" pitchFamily="18" charset="0"/>
              </a:rPr>
              <a:t>Colossians 3:8,12-13 NIV</a:t>
            </a:r>
            <a:endParaRPr lang="en-US" sz="4300" i="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0"/>
            <a:ext cx="8686800" cy="838200"/>
          </a:xfrm>
        </p:spPr>
        <p:txBody>
          <a:bodyPr>
            <a:normAutofit fontScale="90000"/>
          </a:bodyPr>
          <a:lstStyle/>
          <a:p>
            <a:pPr algn="ctr"/>
            <a:r>
              <a:rPr lang="en-US" sz="6000" b="1" dirty="0" smtClean="0">
                <a:solidFill>
                  <a:schemeClr val="tx1"/>
                </a:solidFill>
              </a:rPr>
              <a:t>A</a:t>
            </a:r>
            <a:r>
              <a:rPr lang="en-US" sz="4400" b="1" dirty="0" smtClean="0">
                <a:solidFill>
                  <a:schemeClr val="tx1"/>
                </a:solidFill>
              </a:rPr>
              <a:t>BOUT </a:t>
            </a:r>
            <a:r>
              <a:rPr lang="en-US" sz="6000" b="1" dirty="0" smtClean="0">
                <a:solidFill>
                  <a:schemeClr val="tx1"/>
                </a:solidFill>
              </a:rPr>
              <a:t>B</a:t>
            </a:r>
            <a:r>
              <a:rPr lang="en-US" sz="4400" b="1" dirty="0" smtClean="0">
                <a:solidFill>
                  <a:schemeClr val="tx1"/>
                </a:solidFill>
              </a:rPr>
              <a:t>APTISM AND THE </a:t>
            </a:r>
            <a:r>
              <a:rPr lang="en-US" sz="6000" b="1" dirty="0" smtClean="0">
                <a:solidFill>
                  <a:schemeClr val="tx1"/>
                </a:solidFill>
              </a:rPr>
              <a:t>C</a:t>
            </a:r>
            <a:r>
              <a:rPr lang="en-US" sz="4400" b="1" dirty="0" smtClean="0">
                <a:solidFill>
                  <a:schemeClr val="tx1"/>
                </a:solidFill>
              </a:rPr>
              <a:t>HURCH</a:t>
            </a:r>
            <a:r>
              <a:rPr lang="en-US" b="1" dirty="0" smtClean="0">
                <a:solidFill>
                  <a:schemeClr val="tx1"/>
                </a:solidFill>
              </a:rPr>
              <a:t/>
            </a:r>
            <a:br>
              <a:rPr lang="en-US" b="1" dirty="0" smtClean="0">
                <a:solidFill>
                  <a:schemeClr val="tx1"/>
                </a:solidFill>
              </a:rPr>
            </a:br>
            <a:endParaRPr lang="en-US" dirty="0"/>
          </a:p>
        </p:txBody>
      </p:sp>
      <p:sp>
        <p:nvSpPr>
          <p:cNvPr id="3" name="Content Placeholder 2"/>
          <p:cNvSpPr>
            <a:spLocks noGrp="1"/>
          </p:cNvSpPr>
          <p:nvPr>
            <p:ph idx="1"/>
          </p:nvPr>
        </p:nvSpPr>
        <p:spPr>
          <a:xfrm>
            <a:off x="304800" y="3429000"/>
            <a:ext cx="8686800" cy="2651125"/>
          </a:xfrm>
        </p:spPr>
        <p:txBody>
          <a:bodyPr/>
          <a:lstStyle/>
          <a:p>
            <a:pPr algn="ctr">
              <a:buNone/>
            </a:pPr>
            <a:r>
              <a:rPr lang="en-US" dirty="0" smtClean="0">
                <a:solidFill>
                  <a:schemeClr val="tx1"/>
                </a:solidFill>
              </a:rPr>
              <a:t>The ABC’s of Eleventh Street Baptist Church</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MEMBERSHIP COVENANT</a:t>
            </a:r>
            <a:endParaRPr lang="en-US" dirty="0">
              <a:solidFill>
                <a:schemeClr val="tx1"/>
              </a:solidFill>
            </a:endParaRPr>
          </a:p>
        </p:txBody>
      </p:sp>
      <p:sp>
        <p:nvSpPr>
          <p:cNvPr id="3" name="Content Placeholder 2"/>
          <p:cNvSpPr>
            <a:spLocks noGrp="1"/>
          </p:cNvSpPr>
          <p:nvPr>
            <p:ph idx="1"/>
          </p:nvPr>
        </p:nvSpPr>
        <p:spPr>
          <a:xfrm>
            <a:off x="304800" y="1676400"/>
            <a:ext cx="8610600" cy="4953000"/>
          </a:xfrm>
        </p:spPr>
        <p:txBody>
          <a:bodyPr>
            <a:normAutofit/>
          </a:bodyPr>
          <a:lstStyle/>
          <a:p>
            <a:pPr indent="0">
              <a:buNone/>
            </a:pPr>
            <a:r>
              <a:rPr lang="en-US" sz="4300" b="1" dirty="0" smtClean="0">
                <a:solidFill>
                  <a:schemeClr val="tx1"/>
                </a:solidFill>
                <a:cs typeface="Times New Roman" pitchFamily="18" charset="0"/>
              </a:rPr>
              <a:t>7.  We will protect and promote the </a:t>
            </a:r>
            <a:r>
              <a:rPr lang="en-US" sz="4300" b="1" u="sng" dirty="0" smtClean="0">
                <a:solidFill>
                  <a:schemeClr val="tx1"/>
                </a:solidFill>
                <a:cs typeface="Times New Roman" pitchFamily="18" charset="0"/>
              </a:rPr>
              <a:t>unity</a:t>
            </a:r>
            <a:r>
              <a:rPr lang="en-US" sz="4300" b="1" dirty="0" smtClean="0">
                <a:solidFill>
                  <a:schemeClr val="tx1"/>
                </a:solidFill>
                <a:cs typeface="Times New Roman" pitchFamily="18" charset="0"/>
              </a:rPr>
              <a:t> of the church.</a:t>
            </a:r>
          </a:p>
          <a:p>
            <a:pPr indent="0">
              <a:buNone/>
            </a:pPr>
            <a:endParaRPr lang="en-US" sz="4300" i="1" dirty="0" smtClean="0">
              <a:solidFill>
                <a:schemeClr val="tx1"/>
              </a:solidFill>
              <a:latin typeface="Times New Roman" pitchFamily="18" charset="0"/>
              <a:cs typeface="Times New Roman" pitchFamily="18" charset="0"/>
            </a:endParaRPr>
          </a:p>
          <a:p>
            <a:pPr indent="0">
              <a:buNone/>
            </a:pPr>
            <a:r>
              <a:rPr lang="en-US" sz="4300" i="1" dirty="0" smtClean="0">
                <a:solidFill>
                  <a:schemeClr val="tx1"/>
                </a:solidFill>
                <a:latin typeface="Times New Roman" pitchFamily="18" charset="0"/>
                <a:cs typeface="Times New Roman" pitchFamily="18" charset="0"/>
              </a:rPr>
              <a:t>Make every effort to keep the </a:t>
            </a:r>
            <a:r>
              <a:rPr lang="en-US" sz="4300" b="1" i="1" dirty="0" smtClean="0">
                <a:solidFill>
                  <a:schemeClr val="tx1"/>
                </a:solidFill>
                <a:latin typeface="Times New Roman" pitchFamily="18" charset="0"/>
                <a:cs typeface="Times New Roman" pitchFamily="18" charset="0"/>
              </a:rPr>
              <a:t>UNITY</a:t>
            </a:r>
            <a:r>
              <a:rPr lang="en-US" sz="4300" i="1" dirty="0" smtClean="0">
                <a:solidFill>
                  <a:schemeClr val="tx1"/>
                </a:solidFill>
                <a:latin typeface="Times New Roman" pitchFamily="18" charset="0"/>
                <a:cs typeface="Times New Roman" pitchFamily="18" charset="0"/>
              </a:rPr>
              <a:t> of the Spirit through the bond of peace.  </a:t>
            </a:r>
            <a:r>
              <a:rPr lang="en-US" sz="4300" dirty="0" smtClean="0">
                <a:solidFill>
                  <a:schemeClr val="tx1"/>
                </a:solidFill>
                <a:cs typeface="Times New Roman" pitchFamily="18" charset="0"/>
              </a:rPr>
              <a:t>Ephesians 4:3 NIV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MEMBERSHIP COVENANT</a:t>
            </a:r>
            <a:endParaRPr lang="en-US" dirty="0">
              <a:solidFill>
                <a:schemeClr val="tx1"/>
              </a:solidFill>
            </a:endParaRPr>
          </a:p>
        </p:txBody>
      </p:sp>
      <p:sp>
        <p:nvSpPr>
          <p:cNvPr id="3" name="Content Placeholder 2"/>
          <p:cNvSpPr>
            <a:spLocks noGrp="1"/>
          </p:cNvSpPr>
          <p:nvPr>
            <p:ph idx="1"/>
          </p:nvPr>
        </p:nvSpPr>
        <p:spPr>
          <a:xfrm>
            <a:off x="152400" y="1447800"/>
            <a:ext cx="8610600" cy="4953000"/>
          </a:xfrm>
        </p:spPr>
        <p:txBody>
          <a:bodyPr>
            <a:noAutofit/>
          </a:bodyPr>
          <a:lstStyle/>
          <a:p>
            <a:pPr indent="0">
              <a:buNone/>
            </a:pPr>
            <a:r>
              <a:rPr lang="en-US" sz="3400" i="1" dirty="0" smtClean="0">
                <a:solidFill>
                  <a:schemeClr val="tx1"/>
                </a:solidFill>
                <a:latin typeface="Times New Roman" pitchFamily="18" charset="0"/>
                <a:cs typeface="Times New Roman" pitchFamily="18" charset="0"/>
              </a:rPr>
              <a:t>…make my joy complete by being of the same mind, maintaining the same love, united in spirit, intent on one purpose.  Do nothing from selfishness or empty conceit, but with humility of mind regard one another as more important than yourselves…  </a:t>
            </a:r>
            <a:r>
              <a:rPr lang="en-US" sz="3400" dirty="0" smtClean="0">
                <a:solidFill>
                  <a:schemeClr val="tx1"/>
                </a:solidFill>
                <a:cs typeface="Times New Roman" pitchFamily="18" charset="0"/>
              </a:rPr>
              <a:t>Philippians 2:2-3 NASB</a:t>
            </a:r>
          </a:p>
          <a:p>
            <a:pPr indent="0">
              <a:buNone/>
            </a:pPr>
            <a:endParaRPr lang="en-US" sz="2000" dirty="0" smtClean="0">
              <a:solidFill>
                <a:schemeClr val="tx1"/>
              </a:solidFill>
              <a:cs typeface="Times New Roman" pitchFamily="18" charset="0"/>
            </a:endParaRPr>
          </a:p>
          <a:p>
            <a:pPr indent="0">
              <a:buNone/>
            </a:pPr>
            <a:r>
              <a:rPr lang="en-US" sz="3400" dirty="0" smtClean="0">
                <a:solidFill>
                  <a:schemeClr val="tx1"/>
                </a:solidFill>
                <a:cs typeface="Times New Roman" pitchFamily="18" charset="0"/>
              </a:rPr>
              <a:t>In the church, </a:t>
            </a:r>
            <a:r>
              <a:rPr lang="en-US" sz="3400" i="1" u="sng" dirty="0" smtClean="0">
                <a:solidFill>
                  <a:schemeClr val="tx1"/>
                </a:solidFill>
                <a:cs typeface="Times New Roman" pitchFamily="18" charset="0"/>
              </a:rPr>
              <a:t>how</a:t>
            </a:r>
            <a:r>
              <a:rPr lang="en-US" sz="3400" dirty="0" smtClean="0">
                <a:solidFill>
                  <a:schemeClr val="tx1"/>
                </a:solidFill>
                <a:cs typeface="Times New Roman" pitchFamily="18" charset="0"/>
              </a:rPr>
              <a:t> we do things often times becomes just as important as </a:t>
            </a:r>
            <a:r>
              <a:rPr lang="en-US" sz="3400" i="1" dirty="0" smtClean="0">
                <a:solidFill>
                  <a:schemeClr val="tx1"/>
                </a:solidFill>
                <a:cs typeface="Times New Roman" pitchFamily="18" charset="0"/>
              </a:rPr>
              <a:t>what</a:t>
            </a:r>
            <a:r>
              <a:rPr lang="en-US" sz="3400" dirty="0" smtClean="0">
                <a:solidFill>
                  <a:schemeClr val="tx1"/>
                </a:solidFill>
                <a:cs typeface="Times New Roman" pitchFamily="18" charset="0"/>
              </a:rPr>
              <a:t> we do</a:t>
            </a:r>
            <a:r>
              <a:rPr lang="en-US" sz="3600" dirty="0" smtClean="0">
                <a:solidFill>
                  <a:schemeClr val="tx1"/>
                </a:solidFill>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WHY WE ASK FOR A COMMITMENT</a:t>
            </a:r>
            <a:endParaRPr lang="en-US" dirty="0">
              <a:solidFill>
                <a:schemeClr val="tx1"/>
              </a:solidFill>
            </a:endParaRPr>
          </a:p>
        </p:txBody>
      </p:sp>
      <p:sp>
        <p:nvSpPr>
          <p:cNvPr id="3" name="Content Placeholder 2"/>
          <p:cNvSpPr>
            <a:spLocks noGrp="1"/>
          </p:cNvSpPr>
          <p:nvPr>
            <p:ph idx="1"/>
          </p:nvPr>
        </p:nvSpPr>
        <p:spPr>
          <a:xfrm>
            <a:off x="304800" y="1554162"/>
            <a:ext cx="8686800" cy="4922838"/>
          </a:xfrm>
        </p:spPr>
        <p:txBody>
          <a:bodyPr>
            <a:normAutofit lnSpcReduction="10000"/>
          </a:bodyPr>
          <a:lstStyle/>
          <a:p>
            <a:pPr indent="0">
              <a:buNone/>
            </a:pPr>
            <a:r>
              <a:rPr lang="en-US" dirty="0" smtClean="0">
                <a:solidFill>
                  <a:schemeClr val="tx1"/>
                </a:solidFill>
              </a:rPr>
              <a:t>1.  Because to become a Christian is to enter into a </a:t>
            </a:r>
            <a:r>
              <a:rPr lang="en-US" b="1" dirty="0" smtClean="0">
                <a:solidFill>
                  <a:schemeClr val="tx1"/>
                </a:solidFill>
              </a:rPr>
              <a:t>COVENANT</a:t>
            </a:r>
            <a:r>
              <a:rPr lang="en-US" dirty="0" smtClean="0">
                <a:solidFill>
                  <a:schemeClr val="tx1"/>
                </a:solidFill>
              </a:rPr>
              <a:t> or binding </a:t>
            </a:r>
            <a:r>
              <a:rPr lang="en-US" u="sng" dirty="0" smtClean="0">
                <a:solidFill>
                  <a:schemeClr val="tx1"/>
                </a:solidFill>
              </a:rPr>
              <a:t>agreement</a:t>
            </a:r>
            <a:r>
              <a:rPr lang="en-US" dirty="0" smtClean="0">
                <a:solidFill>
                  <a:schemeClr val="tx1"/>
                </a:solidFill>
              </a:rPr>
              <a:t> with God which involves commitment.</a:t>
            </a:r>
          </a:p>
          <a:p>
            <a:pPr indent="0">
              <a:buNone/>
            </a:pPr>
            <a:endParaRPr lang="en-US" sz="1300" dirty="0" smtClean="0">
              <a:solidFill>
                <a:schemeClr val="tx1"/>
              </a:solidFill>
            </a:endParaRPr>
          </a:p>
          <a:p>
            <a:pPr indent="0">
              <a:buNone/>
            </a:pPr>
            <a:r>
              <a:rPr lang="en-US" i="1" dirty="0" smtClean="0">
                <a:solidFill>
                  <a:schemeClr val="tx1"/>
                </a:solidFill>
                <a:latin typeface="Times New Roman" pitchFamily="18" charset="0"/>
                <a:cs typeface="Times New Roman" pitchFamily="18" charset="0"/>
              </a:rPr>
              <a:t>This cup is the </a:t>
            </a:r>
            <a:r>
              <a:rPr lang="en-US" b="1" i="1" dirty="0" smtClean="0">
                <a:solidFill>
                  <a:schemeClr val="tx1"/>
                </a:solidFill>
                <a:latin typeface="Times New Roman" pitchFamily="18" charset="0"/>
                <a:cs typeface="Times New Roman" pitchFamily="18" charset="0"/>
              </a:rPr>
              <a:t>NEW AGREEMENT </a:t>
            </a:r>
            <a:r>
              <a:rPr lang="en-US" i="1" dirty="0" smtClean="0">
                <a:solidFill>
                  <a:schemeClr val="tx1"/>
                </a:solidFill>
                <a:latin typeface="Times New Roman" pitchFamily="18" charset="0"/>
                <a:cs typeface="Times New Roman" pitchFamily="18" charset="0"/>
              </a:rPr>
              <a:t>between God and you that has been established and set in motion by my blood.  </a:t>
            </a:r>
            <a:r>
              <a:rPr lang="en-US" dirty="0" smtClean="0">
                <a:solidFill>
                  <a:schemeClr val="tx1"/>
                </a:solidFill>
              </a:rPr>
              <a:t>1 Corinthians 11:25 LB</a:t>
            </a:r>
          </a:p>
          <a:p>
            <a:pPr indent="0">
              <a:buNone/>
            </a:pPr>
            <a:endParaRPr lang="en-US" sz="1300" dirty="0" smtClean="0">
              <a:solidFill>
                <a:schemeClr val="tx1"/>
              </a:solidFill>
            </a:endParaRPr>
          </a:p>
          <a:p>
            <a:pPr indent="0">
              <a:buNone/>
            </a:pPr>
            <a:r>
              <a:rPr lang="en-US" dirty="0" smtClean="0">
                <a:solidFill>
                  <a:schemeClr val="tx1"/>
                </a:solidFill>
              </a:rPr>
              <a:t>Christ has committed Himself to us.  We express our commitment to Him through the church, which is His body.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WHY WE ASK FOR A COMMITMENT</a:t>
            </a:r>
            <a:endParaRPr lang="en-US" dirty="0">
              <a:solidFill>
                <a:schemeClr val="tx1"/>
              </a:solidFill>
            </a:endParaRPr>
          </a:p>
        </p:txBody>
      </p:sp>
      <p:sp>
        <p:nvSpPr>
          <p:cNvPr id="3" name="Content Placeholder 2"/>
          <p:cNvSpPr>
            <a:spLocks noGrp="1"/>
          </p:cNvSpPr>
          <p:nvPr>
            <p:ph idx="1"/>
          </p:nvPr>
        </p:nvSpPr>
        <p:spPr>
          <a:xfrm>
            <a:off x="304800" y="1554162"/>
            <a:ext cx="8686800" cy="4922838"/>
          </a:xfrm>
        </p:spPr>
        <p:txBody>
          <a:bodyPr>
            <a:normAutofit lnSpcReduction="10000"/>
          </a:bodyPr>
          <a:lstStyle/>
          <a:p>
            <a:pPr indent="0">
              <a:buNone/>
            </a:pPr>
            <a:r>
              <a:rPr lang="en-US" dirty="0" smtClean="0">
                <a:solidFill>
                  <a:schemeClr val="tx1"/>
                </a:solidFill>
              </a:rPr>
              <a:t>2.  Because we are serious about making </a:t>
            </a:r>
            <a:r>
              <a:rPr lang="en-US" u="sng" dirty="0" smtClean="0">
                <a:solidFill>
                  <a:schemeClr val="tx1"/>
                </a:solidFill>
              </a:rPr>
              <a:t>disciples</a:t>
            </a:r>
            <a:r>
              <a:rPr lang="en-US" dirty="0" smtClean="0">
                <a:solidFill>
                  <a:schemeClr val="tx1"/>
                </a:solidFill>
              </a:rPr>
              <a:t>.</a:t>
            </a:r>
          </a:p>
          <a:p>
            <a:pPr indent="0">
              <a:buNone/>
            </a:pPr>
            <a:endParaRPr lang="en-US" sz="1300" dirty="0" smtClean="0">
              <a:solidFill>
                <a:schemeClr val="tx1"/>
              </a:solidFill>
            </a:endParaRPr>
          </a:p>
          <a:p>
            <a:pPr indent="0">
              <a:buNone/>
            </a:pPr>
            <a:r>
              <a:rPr lang="en-US" dirty="0" smtClean="0">
                <a:solidFill>
                  <a:schemeClr val="tx1"/>
                </a:solidFill>
              </a:rPr>
              <a:t>Jesus:  </a:t>
            </a:r>
            <a:r>
              <a:rPr lang="en-US" i="1" dirty="0" smtClean="0">
                <a:solidFill>
                  <a:schemeClr val="tx1"/>
                </a:solidFill>
                <a:latin typeface="Times New Roman" pitchFamily="18" charset="0"/>
                <a:cs typeface="Times New Roman" pitchFamily="18" charset="0"/>
              </a:rPr>
              <a:t>Go therefore and </a:t>
            </a:r>
            <a:r>
              <a:rPr lang="en-US" b="1" i="1" dirty="0" smtClean="0">
                <a:solidFill>
                  <a:schemeClr val="tx1"/>
                </a:solidFill>
                <a:latin typeface="Times New Roman" pitchFamily="18" charset="0"/>
                <a:cs typeface="Times New Roman" pitchFamily="18" charset="0"/>
              </a:rPr>
              <a:t>MAKE DISCIPLES</a:t>
            </a:r>
            <a:r>
              <a:rPr lang="en-US" i="1" dirty="0" smtClean="0">
                <a:solidFill>
                  <a:schemeClr val="tx1"/>
                </a:solidFill>
                <a:latin typeface="Times New Roman" pitchFamily="18" charset="0"/>
                <a:cs typeface="Times New Roman" pitchFamily="18" charset="0"/>
              </a:rPr>
              <a:t>…  </a:t>
            </a:r>
          </a:p>
          <a:p>
            <a:pPr indent="0">
              <a:buNone/>
            </a:pPr>
            <a:r>
              <a:rPr lang="en-US" dirty="0" smtClean="0">
                <a:solidFill>
                  <a:schemeClr val="tx1"/>
                </a:solidFill>
              </a:rPr>
              <a:t>Matthew 28:19 NASB</a:t>
            </a:r>
          </a:p>
          <a:p>
            <a:pPr indent="0">
              <a:buNone/>
            </a:pPr>
            <a:endParaRPr lang="en-US" sz="1300" dirty="0" smtClean="0">
              <a:solidFill>
                <a:schemeClr val="tx1"/>
              </a:solidFill>
            </a:endParaRPr>
          </a:p>
          <a:p>
            <a:pPr indent="0">
              <a:buNone/>
            </a:pPr>
            <a:r>
              <a:rPr lang="en-US" dirty="0" smtClean="0">
                <a:solidFill>
                  <a:schemeClr val="tx1"/>
                </a:solidFill>
              </a:rPr>
              <a:t>Christians will not grow as they should apart from participation in a local church.  Believers are far more likely to follow through with discipleship if they deliberately and publicly commit to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WHY WE ASK FOR A COMMITMENT</a:t>
            </a:r>
            <a:endParaRPr lang="en-US" dirty="0">
              <a:solidFill>
                <a:schemeClr val="tx1"/>
              </a:solidFill>
            </a:endParaRPr>
          </a:p>
        </p:txBody>
      </p:sp>
      <p:sp>
        <p:nvSpPr>
          <p:cNvPr id="3" name="Content Placeholder 2"/>
          <p:cNvSpPr>
            <a:spLocks noGrp="1"/>
          </p:cNvSpPr>
          <p:nvPr>
            <p:ph idx="1"/>
          </p:nvPr>
        </p:nvSpPr>
        <p:spPr>
          <a:xfrm>
            <a:off x="304800" y="1447800"/>
            <a:ext cx="8686800" cy="5410200"/>
          </a:xfrm>
        </p:spPr>
        <p:txBody>
          <a:bodyPr>
            <a:normAutofit lnSpcReduction="10000"/>
          </a:bodyPr>
          <a:lstStyle/>
          <a:p>
            <a:pPr indent="0">
              <a:buNone/>
            </a:pPr>
            <a:r>
              <a:rPr lang="en-US" dirty="0" smtClean="0">
                <a:solidFill>
                  <a:schemeClr val="tx1"/>
                </a:solidFill>
              </a:rPr>
              <a:t>3.  Because Jesus asked his followers for a </a:t>
            </a:r>
            <a:r>
              <a:rPr lang="en-US" u="sng" dirty="0" smtClean="0">
                <a:solidFill>
                  <a:schemeClr val="tx1"/>
                </a:solidFill>
              </a:rPr>
              <a:t>great</a:t>
            </a:r>
            <a:r>
              <a:rPr lang="en-US" dirty="0" smtClean="0">
                <a:solidFill>
                  <a:schemeClr val="tx1"/>
                </a:solidFill>
              </a:rPr>
              <a:t> amount of commitment.</a:t>
            </a:r>
          </a:p>
          <a:p>
            <a:pPr indent="0">
              <a:buNone/>
            </a:pPr>
            <a:endParaRPr lang="en-US" sz="1300" dirty="0" smtClean="0">
              <a:solidFill>
                <a:schemeClr val="tx1"/>
              </a:solidFill>
            </a:endParaRPr>
          </a:p>
          <a:p>
            <a:pPr indent="0">
              <a:buNone/>
            </a:pPr>
            <a:r>
              <a:rPr lang="en-US" i="1" dirty="0" smtClean="0">
                <a:solidFill>
                  <a:schemeClr val="tx1"/>
                </a:solidFill>
                <a:latin typeface="Times New Roman" pitchFamily="18" charset="0"/>
                <a:cs typeface="Times New Roman" pitchFamily="18" charset="0"/>
              </a:rPr>
              <a:t>You cannot be my disciple, unless you love me more than you love your father and mother, your wife and children, and your brothers and sisters.  You cannot come with me unless you love me more than you love your own life.  </a:t>
            </a:r>
          </a:p>
          <a:p>
            <a:pPr indent="0">
              <a:buNone/>
            </a:pPr>
            <a:r>
              <a:rPr lang="en-US" dirty="0" smtClean="0">
                <a:solidFill>
                  <a:schemeClr val="tx1"/>
                </a:solidFill>
              </a:rPr>
              <a:t>Luke 14:26 CEV</a:t>
            </a:r>
          </a:p>
          <a:p>
            <a:pPr indent="0">
              <a:buNone/>
            </a:pPr>
            <a:endParaRPr lang="en-US" sz="1300" dirty="0" smtClean="0">
              <a:solidFill>
                <a:schemeClr val="tx1"/>
              </a:solidFill>
            </a:endParaRPr>
          </a:p>
          <a:p>
            <a:pPr indent="0">
              <a:buNone/>
            </a:pPr>
            <a:r>
              <a:rPr lang="en-US" dirty="0" smtClean="0">
                <a:solidFill>
                  <a:schemeClr val="tx1"/>
                </a:solidFill>
              </a:rPr>
              <a:t>So we also ask those who want to follow Jesus to make a definite commitment to do so.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WHY WE ASK FOR A COMMITMENT</a:t>
            </a:r>
            <a:endParaRPr lang="en-US" dirty="0">
              <a:solidFill>
                <a:schemeClr val="tx1"/>
              </a:solidFill>
            </a:endParaRPr>
          </a:p>
        </p:txBody>
      </p:sp>
      <p:sp>
        <p:nvSpPr>
          <p:cNvPr id="3" name="Content Placeholder 2"/>
          <p:cNvSpPr>
            <a:spLocks noGrp="1"/>
          </p:cNvSpPr>
          <p:nvPr>
            <p:ph idx="1"/>
          </p:nvPr>
        </p:nvSpPr>
        <p:spPr>
          <a:xfrm>
            <a:off x="152400" y="1828800"/>
            <a:ext cx="8686800" cy="4648200"/>
          </a:xfrm>
        </p:spPr>
        <p:txBody>
          <a:bodyPr>
            <a:normAutofit/>
          </a:bodyPr>
          <a:lstStyle/>
          <a:p>
            <a:pPr indent="0">
              <a:buNone/>
            </a:pPr>
            <a:r>
              <a:rPr lang="en-US" sz="4000" dirty="0" smtClean="0">
                <a:solidFill>
                  <a:schemeClr val="tx1"/>
                </a:solidFill>
              </a:rPr>
              <a:t>4.  Because making a commitment </a:t>
            </a:r>
            <a:r>
              <a:rPr lang="en-US" sz="4000" u="sng" dirty="0" smtClean="0">
                <a:solidFill>
                  <a:schemeClr val="tx1"/>
                </a:solidFill>
              </a:rPr>
              <a:t>expresses</a:t>
            </a:r>
            <a:r>
              <a:rPr lang="en-US" sz="4000" dirty="0" smtClean="0">
                <a:solidFill>
                  <a:schemeClr val="tx1"/>
                </a:solidFill>
              </a:rPr>
              <a:t> our faith in a definite way.</a:t>
            </a:r>
          </a:p>
          <a:p>
            <a:pPr indent="0">
              <a:buNone/>
            </a:pPr>
            <a:endParaRPr lang="en-US" sz="4000" dirty="0" smtClean="0">
              <a:solidFill>
                <a:schemeClr val="tx1"/>
              </a:solidFill>
            </a:endParaRPr>
          </a:p>
          <a:p>
            <a:pPr indent="0">
              <a:buNone/>
            </a:pPr>
            <a:r>
              <a:rPr lang="en-US" sz="4000" i="1" dirty="0" smtClean="0">
                <a:solidFill>
                  <a:schemeClr val="tx1"/>
                </a:solidFill>
                <a:latin typeface="Times New Roman" pitchFamily="18" charset="0"/>
                <a:cs typeface="Times New Roman" pitchFamily="18" charset="0"/>
              </a:rPr>
              <a:t>…faith by itself, if it is not accompanied by action, is dead.  </a:t>
            </a:r>
            <a:r>
              <a:rPr lang="en-US" sz="4000" dirty="0" smtClean="0">
                <a:solidFill>
                  <a:schemeClr val="tx1"/>
                </a:solidFill>
              </a:rPr>
              <a:t>James 2:17 NIV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WHY WE ASK FOR A COMMITMENT</a:t>
            </a:r>
            <a:endParaRPr lang="en-US" dirty="0">
              <a:solidFill>
                <a:schemeClr val="tx1"/>
              </a:solidFill>
            </a:endParaRPr>
          </a:p>
        </p:txBody>
      </p:sp>
      <p:sp>
        <p:nvSpPr>
          <p:cNvPr id="3" name="Content Placeholder 2"/>
          <p:cNvSpPr>
            <a:spLocks noGrp="1"/>
          </p:cNvSpPr>
          <p:nvPr>
            <p:ph idx="1"/>
          </p:nvPr>
        </p:nvSpPr>
        <p:spPr>
          <a:xfrm>
            <a:off x="152400" y="1828800"/>
            <a:ext cx="8686800" cy="4648200"/>
          </a:xfrm>
        </p:spPr>
        <p:txBody>
          <a:bodyPr>
            <a:normAutofit/>
          </a:bodyPr>
          <a:lstStyle/>
          <a:p>
            <a:pPr indent="0">
              <a:buNone/>
            </a:pPr>
            <a:r>
              <a:rPr lang="en-US" sz="4000" dirty="0" smtClean="0">
                <a:solidFill>
                  <a:schemeClr val="tx1"/>
                </a:solidFill>
              </a:rPr>
              <a:t>5.  Your commitment to the church defines the local church’s </a:t>
            </a:r>
            <a:r>
              <a:rPr lang="en-US" sz="4000" u="sng" dirty="0" smtClean="0">
                <a:solidFill>
                  <a:schemeClr val="tx1"/>
                </a:solidFill>
              </a:rPr>
              <a:t>boundary</a:t>
            </a:r>
            <a:r>
              <a:rPr lang="en-US" sz="4000" dirty="0" smtClean="0">
                <a:solidFill>
                  <a:schemeClr val="tx1"/>
                </a:solidFill>
              </a:rPr>
              <a:t>.  It clearly connects you to this local church.  It enables us to know whom we are spiritually responsible for.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solidFill>
                  <a:schemeClr val="tx1"/>
                </a:solidFill>
              </a:rPr>
              <a:t>MEMBERSHIP COVENANT</a:t>
            </a:r>
            <a:endParaRPr lang="en-US" dirty="0"/>
          </a:p>
        </p:txBody>
      </p:sp>
      <p:sp>
        <p:nvSpPr>
          <p:cNvPr id="3" name="Content Placeholder 2"/>
          <p:cNvSpPr>
            <a:spLocks noGrp="1"/>
          </p:cNvSpPr>
          <p:nvPr>
            <p:ph idx="1"/>
          </p:nvPr>
        </p:nvSpPr>
        <p:spPr/>
        <p:txBody>
          <a:bodyPr>
            <a:normAutofit/>
          </a:bodyPr>
          <a:lstStyle/>
          <a:p>
            <a:pPr algn="ctr">
              <a:buClr>
                <a:schemeClr val="tx1"/>
              </a:buClr>
              <a:buFont typeface="Wingdings" pitchFamily="2" charset="2"/>
              <a:buChar char="Ø"/>
            </a:pPr>
            <a:r>
              <a:rPr lang="en-US" sz="3600" i="1" dirty="0" smtClean="0">
                <a:solidFill>
                  <a:schemeClr val="tx1"/>
                </a:solidFill>
              </a:rPr>
              <a:t>We will seek to grow spiritually, and strive </a:t>
            </a:r>
          </a:p>
          <a:p>
            <a:pPr algn="ctr">
              <a:buClr>
                <a:schemeClr val="accent1">
                  <a:lumMod val="50000"/>
                </a:schemeClr>
              </a:buClr>
              <a:buNone/>
            </a:pPr>
            <a:r>
              <a:rPr lang="en-US" sz="3600" i="1" dirty="0" smtClean="0">
                <a:solidFill>
                  <a:schemeClr val="tx1"/>
                </a:solidFill>
              </a:rPr>
              <a:t>to live in a manner that pleases the Lord.</a:t>
            </a:r>
          </a:p>
          <a:p>
            <a:pPr algn="ctr">
              <a:buClr>
                <a:schemeClr val="accent1">
                  <a:lumMod val="50000"/>
                </a:schemeClr>
              </a:buClr>
              <a:buNone/>
            </a:pPr>
            <a:endParaRPr lang="en-US" sz="2000" i="1" dirty="0" smtClean="0">
              <a:solidFill>
                <a:schemeClr val="tx1"/>
              </a:solidFill>
            </a:endParaRPr>
          </a:p>
          <a:p>
            <a:pPr algn="ctr">
              <a:buClrTx/>
              <a:buFont typeface="Wingdings" pitchFamily="2" charset="2"/>
              <a:buChar char="Ø"/>
            </a:pPr>
            <a:r>
              <a:rPr lang="en-US" sz="3600" i="1" dirty="0" smtClean="0">
                <a:solidFill>
                  <a:schemeClr val="tx1"/>
                </a:solidFill>
              </a:rPr>
              <a:t>We will attend church meetings regularly.</a:t>
            </a:r>
          </a:p>
          <a:p>
            <a:pPr algn="ctr">
              <a:buClr>
                <a:schemeClr val="accent1">
                  <a:lumMod val="50000"/>
                </a:schemeClr>
              </a:buClr>
              <a:buNone/>
            </a:pPr>
            <a:endParaRPr lang="en-US" sz="2000" i="1" dirty="0" smtClean="0">
              <a:solidFill>
                <a:schemeClr val="tx1"/>
              </a:solidFill>
            </a:endParaRPr>
          </a:p>
          <a:p>
            <a:pPr algn="ctr">
              <a:buClrTx/>
              <a:buFont typeface="Wingdings" pitchFamily="2" charset="2"/>
              <a:buChar char="Ø"/>
            </a:pPr>
            <a:r>
              <a:rPr lang="en-US" sz="3600" i="1" dirty="0" smtClean="0">
                <a:solidFill>
                  <a:schemeClr val="tx1"/>
                </a:solidFill>
              </a:rPr>
              <a:t>We will encourage others to attend, </a:t>
            </a:r>
          </a:p>
          <a:p>
            <a:pPr algn="ctr">
              <a:buClr>
                <a:schemeClr val="accent1">
                  <a:lumMod val="50000"/>
                </a:schemeClr>
              </a:buClr>
              <a:buNone/>
            </a:pPr>
            <a:r>
              <a:rPr lang="en-US" sz="3600" i="1" dirty="0" smtClean="0">
                <a:solidFill>
                  <a:schemeClr val="tx1"/>
                </a:solidFill>
              </a:rPr>
              <a:t>and warmly welcome those who visit.</a:t>
            </a:r>
          </a:p>
          <a:p>
            <a:pPr algn="ctr">
              <a:buClr>
                <a:schemeClr val="accent1">
                  <a:lumMod val="50000"/>
                </a:schemeClr>
              </a:buClr>
              <a:buFont typeface="Wingdings" pitchFamily="2" charset="2"/>
              <a:buChar char="v"/>
            </a:pPr>
            <a:endParaRPr lang="en-US"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1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4" dur="1000" fill="hold"/>
                                        <p:tgtEl>
                                          <p:spTgt spid="3">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8"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solidFill>
                  <a:schemeClr val="tx1"/>
                </a:solidFill>
              </a:rPr>
              <a:t>MEMBERSHIP COVENANT</a:t>
            </a:r>
            <a:endParaRPr lang="en-US" dirty="0"/>
          </a:p>
        </p:txBody>
      </p:sp>
      <p:sp>
        <p:nvSpPr>
          <p:cNvPr id="3" name="Content Placeholder 2"/>
          <p:cNvSpPr>
            <a:spLocks noGrp="1"/>
          </p:cNvSpPr>
          <p:nvPr>
            <p:ph idx="1"/>
          </p:nvPr>
        </p:nvSpPr>
        <p:spPr/>
        <p:txBody>
          <a:bodyPr>
            <a:normAutofit fontScale="92500"/>
          </a:bodyPr>
          <a:lstStyle/>
          <a:p>
            <a:pPr algn="ctr">
              <a:buClrTx/>
              <a:buFont typeface="Wingdings" pitchFamily="2" charset="2"/>
              <a:buChar char="Ø"/>
            </a:pPr>
            <a:r>
              <a:rPr lang="en-US" sz="3600" i="1" dirty="0" smtClean="0">
                <a:solidFill>
                  <a:schemeClr val="tx1"/>
                </a:solidFill>
              </a:rPr>
              <a:t>We will serve Christ in the church by </a:t>
            </a:r>
          </a:p>
          <a:p>
            <a:pPr algn="ctr">
              <a:buNone/>
            </a:pPr>
            <a:r>
              <a:rPr lang="en-US" sz="3600" i="1" dirty="0" smtClean="0">
                <a:solidFill>
                  <a:schemeClr val="tx1"/>
                </a:solidFill>
              </a:rPr>
              <a:t>giving of our time, talent, and strength.</a:t>
            </a:r>
          </a:p>
          <a:p>
            <a:pPr algn="ctr">
              <a:buNone/>
            </a:pPr>
            <a:endParaRPr lang="en-US" sz="1300" i="1" dirty="0" smtClean="0">
              <a:solidFill>
                <a:schemeClr val="tx1"/>
              </a:solidFill>
            </a:endParaRPr>
          </a:p>
          <a:p>
            <a:pPr algn="ctr">
              <a:buClrTx/>
              <a:buFont typeface="Wingdings" pitchFamily="2" charset="2"/>
              <a:buChar char="Ø"/>
            </a:pPr>
            <a:r>
              <a:rPr lang="en-US" sz="3600" i="1" dirty="0" smtClean="0">
                <a:solidFill>
                  <a:schemeClr val="tx1"/>
                </a:solidFill>
              </a:rPr>
              <a:t>We will support the church financially.</a:t>
            </a:r>
          </a:p>
          <a:p>
            <a:pPr algn="ctr">
              <a:buClrTx/>
              <a:buFont typeface="Wingdings" pitchFamily="2" charset="2"/>
              <a:buChar char="Ø"/>
            </a:pPr>
            <a:endParaRPr lang="en-US" sz="1300" i="1" dirty="0" smtClean="0">
              <a:solidFill>
                <a:schemeClr val="tx1"/>
              </a:solidFill>
            </a:endParaRPr>
          </a:p>
          <a:p>
            <a:pPr algn="ctr">
              <a:buClrTx/>
              <a:buFont typeface="Wingdings" pitchFamily="2" charset="2"/>
              <a:buChar char="Ø"/>
            </a:pPr>
            <a:r>
              <a:rPr lang="en-US" sz="3600" i="1" dirty="0" smtClean="0">
                <a:solidFill>
                  <a:schemeClr val="tx1"/>
                </a:solidFill>
              </a:rPr>
              <a:t>We will treat one another with Christian love.</a:t>
            </a:r>
          </a:p>
          <a:p>
            <a:pPr algn="ctr">
              <a:buNone/>
            </a:pPr>
            <a:endParaRPr lang="en-US" sz="1300" i="1" dirty="0" smtClean="0">
              <a:solidFill>
                <a:schemeClr val="tx1"/>
              </a:solidFill>
            </a:endParaRPr>
          </a:p>
          <a:p>
            <a:pPr algn="ctr">
              <a:buClrTx/>
              <a:buFont typeface="Wingdings" pitchFamily="2" charset="2"/>
              <a:buChar char="Ø"/>
            </a:pPr>
            <a:r>
              <a:rPr lang="en-US" sz="3600" i="1" dirty="0" smtClean="0">
                <a:solidFill>
                  <a:schemeClr val="tx1"/>
                </a:solidFill>
              </a:rPr>
              <a:t>We will protect and promote </a:t>
            </a:r>
          </a:p>
          <a:p>
            <a:pPr algn="ctr">
              <a:buNone/>
            </a:pPr>
            <a:r>
              <a:rPr lang="en-US" sz="3600" i="1" dirty="0" smtClean="0">
                <a:solidFill>
                  <a:schemeClr val="tx1"/>
                </a:solidFill>
              </a:rPr>
              <a:t>the unity of the church.</a:t>
            </a:r>
          </a:p>
          <a:p>
            <a:pPr algn="ctr">
              <a:buNone/>
            </a:pPr>
            <a:endParaRPr lang="en-US"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1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4"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1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0" dur="1000" fill="hold"/>
                                        <p:tgtEl>
                                          <p:spTgt spid="3">
                                            <p:txEl>
                                              <p:pRg st="7" end="7"/>
                                            </p:txEl>
                                          </p:spTgt>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10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34" dur="1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057400"/>
            <a:ext cx="8458200" cy="4094587"/>
          </a:xfrm>
        </p:spPr>
        <p:txBody>
          <a:bodyPr>
            <a:noAutofit/>
          </a:bodyPr>
          <a:lstStyle/>
          <a:p>
            <a:r>
              <a:rPr lang="en-US" sz="8000" b="1" dirty="0" smtClean="0">
                <a:solidFill>
                  <a:schemeClr val="tx1"/>
                </a:solidFill>
              </a:rPr>
              <a:t>THE PRACTICE OF CHURCH MEMBERSHIP</a:t>
            </a:r>
            <a:endParaRPr lang="en-US" sz="8000" b="1" dirty="0">
              <a:solidFill>
                <a:schemeClr val="tx1"/>
              </a:solidFill>
            </a:endParaRPr>
          </a:p>
        </p:txBody>
      </p:sp>
      <p:sp>
        <p:nvSpPr>
          <p:cNvPr id="3" name="Subtitle 2"/>
          <p:cNvSpPr>
            <a:spLocks noGrp="1"/>
          </p:cNvSpPr>
          <p:nvPr>
            <p:ph type="subTitle" idx="1"/>
          </p:nvPr>
        </p:nvSpPr>
        <p:spPr>
          <a:xfrm>
            <a:off x="304800" y="609600"/>
            <a:ext cx="8458200" cy="1295400"/>
          </a:xfrm>
        </p:spPr>
        <p:txBody>
          <a:bodyPr>
            <a:noAutofit/>
          </a:bodyPr>
          <a:lstStyle/>
          <a:p>
            <a:r>
              <a:rPr lang="en-US" sz="3200" b="1" dirty="0" smtClean="0">
                <a:solidFill>
                  <a:schemeClr val="tx1"/>
                </a:solidFill>
              </a:rPr>
              <a:t>ABOUT BAPTISM AND THE CHURCH</a:t>
            </a:r>
          </a:p>
          <a:p>
            <a:r>
              <a:rPr lang="en-US" sz="3200" dirty="0" smtClean="0">
                <a:solidFill>
                  <a:schemeClr val="tx1"/>
                </a:solidFill>
              </a:rPr>
              <a:t>The ABC’s of Eleventh Street Baptist Church</a:t>
            </a:r>
            <a:endParaRPr lang="en-US" sz="32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chemeClr val="tx1"/>
                </a:solidFill>
              </a:rPr>
              <a:t>THE BENEFITS OF MEMBERSHIP</a:t>
            </a:r>
            <a:endParaRPr lang="en-US" sz="4000" dirty="0">
              <a:solidFill>
                <a:schemeClr val="tx1"/>
              </a:solidFill>
            </a:endParaRPr>
          </a:p>
        </p:txBody>
      </p:sp>
      <p:sp>
        <p:nvSpPr>
          <p:cNvPr id="3" name="Content Placeholder 2"/>
          <p:cNvSpPr>
            <a:spLocks noGrp="1"/>
          </p:cNvSpPr>
          <p:nvPr>
            <p:ph idx="1"/>
          </p:nvPr>
        </p:nvSpPr>
        <p:spPr>
          <a:xfrm>
            <a:off x="228600" y="1828800"/>
            <a:ext cx="8686800" cy="4525963"/>
          </a:xfrm>
        </p:spPr>
        <p:txBody>
          <a:bodyPr/>
          <a:lstStyle/>
          <a:p>
            <a:pPr indent="0">
              <a:buNone/>
            </a:pPr>
            <a:r>
              <a:rPr lang="en-US" sz="4000" dirty="0" smtClean="0">
                <a:solidFill>
                  <a:schemeClr val="tx1"/>
                </a:solidFill>
              </a:rPr>
              <a:t>1.  You gain many new </a:t>
            </a:r>
            <a:r>
              <a:rPr lang="en-US" sz="4000" u="sng" dirty="0" smtClean="0">
                <a:solidFill>
                  <a:schemeClr val="tx1"/>
                </a:solidFill>
              </a:rPr>
              <a:t>brothers</a:t>
            </a:r>
            <a:r>
              <a:rPr lang="en-US" sz="4000" dirty="0" smtClean="0">
                <a:solidFill>
                  <a:schemeClr val="tx1"/>
                </a:solidFill>
              </a:rPr>
              <a:t> and sisters.  You are officially recognized as “family” with the other members of the church.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chemeClr val="tx1"/>
                </a:solidFill>
              </a:rPr>
              <a:t>THE BENEFITS OF MEMBERSHIP</a:t>
            </a:r>
            <a:endParaRPr lang="en-US" sz="4000" dirty="0">
              <a:solidFill>
                <a:schemeClr val="tx1"/>
              </a:solidFill>
            </a:endParaRPr>
          </a:p>
        </p:txBody>
      </p:sp>
      <p:sp>
        <p:nvSpPr>
          <p:cNvPr id="3" name="Content Placeholder 2"/>
          <p:cNvSpPr>
            <a:spLocks noGrp="1"/>
          </p:cNvSpPr>
          <p:nvPr>
            <p:ph idx="1"/>
          </p:nvPr>
        </p:nvSpPr>
        <p:spPr>
          <a:xfrm>
            <a:off x="152400" y="1752600"/>
            <a:ext cx="8839200" cy="4525963"/>
          </a:xfrm>
        </p:spPr>
        <p:txBody>
          <a:bodyPr>
            <a:normAutofit/>
          </a:bodyPr>
          <a:lstStyle/>
          <a:p>
            <a:pPr indent="0">
              <a:buNone/>
            </a:pPr>
            <a:r>
              <a:rPr lang="en-US" sz="4000" dirty="0" smtClean="0">
                <a:solidFill>
                  <a:schemeClr val="tx1"/>
                </a:solidFill>
                <a:cs typeface="Arial" pitchFamily="34" charset="0"/>
              </a:rPr>
              <a:t>2.  You receive </a:t>
            </a:r>
            <a:r>
              <a:rPr lang="en-US" sz="4000" u="sng" dirty="0" smtClean="0">
                <a:solidFill>
                  <a:schemeClr val="tx1"/>
                </a:solidFill>
                <a:cs typeface="Arial" pitchFamily="34" charset="0"/>
              </a:rPr>
              <a:t>special</a:t>
            </a:r>
            <a:r>
              <a:rPr lang="en-US" sz="4000" dirty="0" smtClean="0">
                <a:solidFill>
                  <a:schemeClr val="tx1"/>
                </a:solidFill>
                <a:cs typeface="Arial" pitchFamily="34" charset="0"/>
              </a:rPr>
              <a:t> attention and care by the church when you need it.</a:t>
            </a:r>
            <a:r>
              <a:rPr lang="en-US" sz="4000" dirty="0" smtClean="0">
                <a:solidFill>
                  <a:schemeClr val="tx1"/>
                </a:solidFill>
                <a:latin typeface="Arial" pitchFamily="34" charset="0"/>
                <a:cs typeface="Arial" pitchFamily="34" charset="0"/>
              </a:rPr>
              <a:t> </a:t>
            </a:r>
          </a:p>
          <a:p>
            <a:pPr indent="0">
              <a:buNone/>
            </a:pPr>
            <a:r>
              <a:rPr lang="en-US" sz="1700" dirty="0" smtClean="0">
                <a:solidFill>
                  <a:schemeClr val="tx1"/>
                </a:solidFill>
              </a:rPr>
              <a:t> </a:t>
            </a:r>
          </a:p>
          <a:p>
            <a:pPr indent="0">
              <a:buNone/>
            </a:pPr>
            <a:r>
              <a:rPr lang="en-US" sz="4000" i="1" dirty="0" smtClean="0">
                <a:solidFill>
                  <a:schemeClr val="tx1"/>
                </a:solidFill>
                <a:latin typeface="Times New Roman" pitchFamily="18" charset="0"/>
                <a:cs typeface="Times New Roman" pitchFamily="18" charset="0"/>
              </a:rPr>
              <a:t>Therefore, as we have opportunity, let us do good to all people, </a:t>
            </a:r>
            <a:r>
              <a:rPr lang="en-US" sz="4000" b="1" i="1" dirty="0" smtClean="0">
                <a:solidFill>
                  <a:schemeClr val="tx1"/>
                </a:solidFill>
                <a:latin typeface="Times New Roman" pitchFamily="18" charset="0"/>
                <a:cs typeface="Times New Roman" pitchFamily="18" charset="0"/>
              </a:rPr>
              <a:t>ESPECIALLY</a:t>
            </a:r>
            <a:r>
              <a:rPr lang="en-US" sz="4000" i="1" dirty="0" smtClean="0">
                <a:solidFill>
                  <a:schemeClr val="tx1"/>
                </a:solidFill>
                <a:latin typeface="Times New Roman" pitchFamily="18" charset="0"/>
                <a:cs typeface="Times New Roman" pitchFamily="18" charset="0"/>
              </a:rPr>
              <a:t> to those who belong to the family of believers.</a:t>
            </a:r>
            <a:r>
              <a:rPr lang="en-US" sz="4000" dirty="0" smtClean="0">
                <a:solidFill>
                  <a:schemeClr val="tx1"/>
                </a:solidFill>
                <a:latin typeface="Times New Roman" pitchFamily="18" charset="0"/>
                <a:cs typeface="Times New Roman" pitchFamily="18" charset="0"/>
              </a:rPr>
              <a:t>  </a:t>
            </a:r>
            <a:r>
              <a:rPr lang="en-US" sz="4000" dirty="0" smtClean="0">
                <a:solidFill>
                  <a:schemeClr val="tx1"/>
                </a:solidFill>
              </a:rPr>
              <a:t>Galatians 6:10</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chemeClr val="tx1"/>
                </a:solidFill>
              </a:rPr>
              <a:t>THE BENEFITS OF MEMBERSHIP</a:t>
            </a:r>
            <a:endParaRPr lang="en-US" sz="4000" dirty="0">
              <a:solidFill>
                <a:schemeClr val="tx1"/>
              </a:solidFill>
            </a:endParaRPr>
          </a:p>
        </p:txBody>
      </p:sp>
      <p:sp>
        <p:nvSpPr>
          <p:cNvPr id="3" name="Content Placeholder 2"/>
          <p:cNvSpPr>
            <a:spLocks noGrp="1"/>
          </p:cNvSpPr>
          <p:nvPr>
            <p:ph idx="1"/>
          </p:nvPr>
        </p:nvSpPr>
        <p:spPr>
          <a:xfrm>
            <a:off x="304800" y="1752600"/>
            <a:ext cx="8686800" cy="4525963"/>
          </a:xfrm>
        </p:spPr>
        <p:txBody>
          <a:bodyPr>
            <a:normAutofit lnSpcReduction="10000"/>
          </a:bodyPr>
          <a:lstStyle/>
          <a:p>
            <a:pPr indent="0">
              <a:buNone/>
            </a:pPr>
            <a:r>
              <a:rPr lang="en-US" sz="4000" dirty="0" smtClean="0">
                <a:solidFill>
                  <a:schemeClr val="tx1"/>
                </a:solidFill>
              </a:rPr>
              <a:t>3.  You will be encouraged to </a:t>
            </a:r>
            <a:r>
              <a:rPr lang="en-US" sz="4000" u="sng" dirty="0" smtClean="0">
                <a:solidFill>
                  <a:schemeClr val="tx1"/>
                </a:solidFill>
              </a:rPr>
              <a:t>grow</a:t>
            </a:r>
            <a:r>
              <a:rPr lang="en-US" sz="4000" dirty="0" smtClean="0">
                <a:solidFill>
                  <a:schemeClr val="tx1"/>
                </a:solidFill>
              </a:rPr>
              <a:t> in the Lord.  Ephesians 4:11-16</a:t>
            </a:r>
          </a:p>
          <a:p>
            <a:pPr indent="0">
              <a:buNone/>
            </a:pPr>
            <a:endParaRPr lang="en-US" sz="1700" dirty="0" smtClean="0">
              <a:solidFill>
                <a:schemeClr val="tx1"/>
              </a:solidFill>
            </a:endParaRPr>
          </a:p>
          <a:p>
            <a:pPr indent="0">
              <a:buNone/>
            </a:pPr>
            <a:r>
              <a:rPr lang="en-US" sz="4000" dirty="0" smtClean="0">
                <a:solidFill>
                  <a:schemeClr val="tx1"/>
                </a:solidFill>
              </a:rPr>
              <a:t>4.  You are able to serve the Lord in our church in any way you may be qualified and called.  Leading and </a:t>
            </a:r>
            <a:r>
              <a:rPr lang="en-US" sz="4000" u="sng" dirty="0" smtClean="0">
                <a:solidFill>
                  <a:schemeClr val="tx1"/>
                </a:solidFill>
              </a:rPr>
              <a:t>teaching</a:t>
            </a:r>
            <a:r>
              <a:rPr lang="en-US" sz="4000" dirty="0" smtClean="0">
                <a:solidFill>
                  <a:schemeClr val="tx1"/>
                </a:solidFill>
              </a:rPr>
              <a:t> positions especially are reserved for members.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chemeClr val="tx1"/>
                </a:solidFill>
              </a:rPr>
              <a:t>THE BENEFITS OF MEMBERSHIP</a:t>
            </a:r>
            <a:endParaRPr lang="en-US" sz="4000" dirty="0">
              <a:solidFill>
                <a:schemeClr val="tx1"/>
              </a:solidFill>
            </a:endParaRPr>
          </a:p>
        </p:txBody>
      </p:sp>
      <p:sp>
        <p:nvSpPr>
          <p:cNvPr id="3" name="Content Placeholder 2"/>
          <p:cNvSpPr>
            <a:spLocks noGrp="1"/>
          </p:cNvSpPr>
          <p:nvPr>
            <p:ph idx="1"/>
          </p:nvPr>
        </p:nvSpPr>
        <p:spPr>
          <a:xfrm>
            <a:off x="304800" y="1752600"/>
            <a:ext cx="8686800" cy="4525963"/>
          </a:xfrm>
        </p:spPr>
        <p:txBody>
          <a:bodyPr>
            <a:normAutofit fontScale="92500" lnSpcReduction="10000"/>
          </a:bodyPr>
          <a:lstStyle/>
          <a:p>
            <a:pPr indent="0">
              <a:buNone/>
            </a:pPr>
            <a:r>
              <a:rPr lang="en-US" sz="4000" dirty="0" smtClean="0">
                <a:solidFill>
                  <a:schemeClr val="tx1"/>
                </a:solidFill>
              </a:rPr>
              <a:t>5.  You gain the privilege of helping to decide what the Lord’s will is for the church as a whole.  Members may express what they feel God is saying to the church, and help determine the Lord’s will for the church by </a:t>
            </a:r>
            <a:r>
              <a:rPr lang="en-US" sz="4000" u="sng" dirty="0" smtClean="0">
                <a:solidFill>
                  <a:schemeClr val="tx1"/>
                </a:solidFill>
              </a:rPr>
              <a:t>voting</a:t>
            </a:r>
            <a:r>
              <a:rPr lang="en-US" sz="4000" dirty="0" smtClean="0">
                <a:solidFill>
                  <a:schemeClr val="tx1"/>
                </a:solidFill>
              </a:rPr>
              <a:t> in Business Meetings (upon fulfilling the requirements for Voting Members).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chemeClr val="tx1"/>
                </a:solidFill>
              </a:rPr>
              <a:t>THE BENEFITS OF MEMBERSHIP</a:t>
            </a:r>
            <a:endParaRPr lang="en-US" sz="4000" dirty="0">
              <a:solidFill>
                <a:schemeClr val="tx1"/>
              </a:solidFill>
            </a:endParaRPr>
          </a:p>
        </p:txBody>
      </p:sp>
      <p:sp>
        <p:nvSpPr>
          <p:cNvPr id="3" name="Content Placeholder 2"/>
          <p:cNvSpPr>
            <a:spLocks noGrp="1"/>
          </p:cNvSpPr>
          <p:nvPr>
            <p:ph idx="1"/>
          </p:nvPr>
        </p:nvSpPr>
        <p:spPr>
          <a:xfrm>
            <a:off x="304800" y="1752600"/>
            <a:ext cx="8686800" cy="4525963"/>
          </a:xfrm>
        </p:spPr>
        <p:txBody>
          <a:bodyPr>
            <a:normAutofit/>
          </a:bodyPr>
          <a:lstStyle/>
          <a:p>
            <a:pPr indent="0">
              <a:buNone/>
            </a:pPr>
            <a:r>
              <a:rPr lang="en-US" sz="4000" dirty="0" smtClean="0">
                <a:solidFill>
                  <a:schemeClr val="tx1"/>
                </a:solidFill>
              </a:rPr>
              <a:t>6.  Your baptism and membership are permanently recorded so that you may </a:t>
            </a:r>
            <a:r>
              <a:rPr lang="en-US" sz="4000" u="sng" dirty="0" smtClean="0">
                <a:solidFill>
                  <a:schemeClr val="tx1"/>
                </a:solidFill>
              </a:rPr>
              <a:t>transfer</a:t>
            </a:r>
            <a:r>
              <a:rPr lang="en-US" sz="4000" dirty="0" smtClean="0">
                <a:solidFill>
                  <a:schemeClr val="tx1"/>
                </a:solidFill>
              </a:rPr>
              <a:t> your membership if you should move or seek to join another church of our denomination.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1409</TotalTime>
  <Words>1587</Words>
  <Application>Microsoft Office PowerPoint</Application>
  <PresentationFormat>On-screen Show (4:3)</PresentationFormat>
  <Paragraphs>159</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Trek</vt:lpstr>
      <vt:lpstr>Slide 1</vt:lpstr>
      <vt:lpstr>Eleventh Street Baptist Church</vt:lpstr>
      <vt:lpstr>ABOUT BAPTISM AND THE CHURCH </vt:lpstr>
      <vt:lpstr>THE PRACTICE OF CHURCH MEMBERSHIP</vt:lpstr>
      <vt:lpstr>THE BENEFITS OF MEMBERSHIP</vt:lpstr>
      <vt:lpstr>THE BENEFITS OF MEMBERSHIP</vt:lpstr>
      <vt:lpstr>THE BENEFITS OF MEMBERSHIP</vt:lpstr>
      <vt:lpstr>THE BENEFITS OF MEMBERSHIP</vt:lpstr>
      <vt:lpstr>THE BENEFITS OF MEMBERSHIP</vt:lpstr>
      <vt:lpstr>THE RESPONSIBILITIES OF MEMBERSHIP</vt:lpstr>
      <vt:lpstr>MEMBERSHIP COVENANT</vt:lpstr>
      <vt:lpstr>MEMBERSHIP COVENANT</vt:lpstr>
      <vt:lpstr>MEMBERSHIP COVENANT</vt:lpstr>
      <vt:lpstr>Slide 14</vt:lpstr>
      <vt:lpstr>MEMBERSHIP COVENANT</vt:lpstr>
      <vt:lpstr>MEMBERSHIP COVENANT</vt:lpstr>
      <vt:lpstr>MEMBERSHIP COVENANT</vt:lpstr>
      <vt:lpstr>MEMBERSHIP COVENANT</vt:lpstr>
      <vt:lpstr>MEMBERSHIP COVENANT</vt:lpstr>
      <vt:lpstr>MEMBERSHIP COVENANT</vt:lpstr>
      <vt:lpstr>MEMBERSHIP COVENANT</vt:lpstr>
      <vt:lpstr>MEMBERSHIP COVENANT</vt:lpstr>
      <vt:lpstr>MEMBERSHIP COVENANT</vt:lpstr>
      <vt:lpstr>MEMBERSHIP COVENANT</vt:lpstr>
      <vt:lpstr>MEMBERSHIP COVENANT</vt:lpstr>
      <vt:lpstr>MEMBERSHIP COVENANT</vt:lpstr>
      <vt:lpstr>MEMBERSHIP COVENANT</vt:lpstr>
      <vt:lpstr>MEMBERSHIP COVENANT</vt:lpstr>
      <vt:lpstr>MEMBERSHIP COVENANT</vt:lpstr>
      <vt:lpstr>MEMBERSHIP COVENANT</vt:lpstr>
      <vt:lpstr>MEMBERSHIP COVENANT</vt:lpstr>
      <vt:lpstr>WHY WE ASK FOR A COMMITMENT</vt:lpstr>
      <vt:lpstr>WHY WE ASK FOR A COMMITMENT</vt:lpstr>
      <vt:lpstr>WHY WE ASK FOR A COMMITMENT</vt:lpstr>
      <vt:lpstr>WHY WE ASK FOR A COMMITMENT</vt:lpstr>
      <vt:lpstr>WHY WE ASK FOR A COMMITMENT</vt:lpstr>
      <vt:lpstr>MEMBERSHIP COVENANT</vt:lpstr>
      <vt:lpstr>MEMBERSHIP COVENANT</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Eleventh Street Baptist Church</dc:title>
  <dc:creator>Jarry</dc:creator>
  <cp:lastModifiedBy>Jarry</cp:lastModifiedBy>
  <cp:revision>128</cp:revision>
  <dcterms:created xsi:type="dcterms:W3CDTF">2010-01-28T19:18:40Z</dcterms:created>
  <dcterms:modified xsi:type="dcterms:W3CDTF">2010-10-13T22:14:07Z</dcterms:modified>
</cp:coreProperties>
</file>